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4"/>
  </p:notesMasterIdLst>
  <p:sldIdLst>
    <p:sldId id="256" r:id="rId2"/>
    <p:sldId id="454" r:id="rId3"/>
    <p:sldId id="440" r:id="rId4"/>
    <p:sldId id="286" r:id="rId5"/>
    <p:sldId id="276" r:id="rId6"/>
    <p:sldId id="462" r:id="rId7"/>
    <p:sldId id="441" r:id="rId8"/>
    <p:sldId id="461" r:id="rId9"/>
    <p:sldId id="436" r:id="rId10"/>
    <p:sldId id="281" r:id="rId11"/>
    <p:sldId id="443" r:id="rId12"/>
    <p:sldId id="445" r:id="rId13"/>
    <p:sldId id="455" r:id="rId14"/>
    <p:sldId id="427" r:id="rId15"/>
    <p:sldId id="463" r:id="rId16"/>
    <p:sldId id="456" r:id="rId17"/>
    <p:sldId id="460" r:id="rId18"/>
    <p:sldId id="457" r:id="rId19"/>
    <p:sldId id="434" r:id="rId20"/>
    <p:sldId id="438" r:id="rId21"/>
    <p:sldId id="459" r:id="rId22"/>
    <p:sldId id="450" r:id="rId23"/>
    <p:sldId id="449" r:id="rId24"/>
    <p:sldId id="432" r:id="rId25"/>
    <p:sldId id="376" r:id="rId26"/>
    <p:sldId id="266" r:id="rId27"/>
    <p:sldId id="451" r:id="rId28"/>
    <p:sldId id="453" r:id="rId29"/>
    <p:sldId id="384" r:id="rId30"/>
    <p:sldId id="375" r:id="rId31"/>
    <p:sldId id="426" r:id="rId32"/>
    <p:sldId id="275" r:id="rId33"/>
  </p:sldIdLst>
  <p:sldSz cx="12192000" cy="6858000"/>
  <p:notesSz cx="6810375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D6670C"/>
    <a:srgbClr val="F2F2F2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13AF41-25F8-41F3-B424-9DEFF7381FF3}" v="2882" dt="2026-03-26T17:49:18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706" autoAdjust="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hparl-my.sharepoint.com/personal/c_imark_parl_ch/Documents/Dokumente/Nationalrat/CO2/CO2_Statistik_2022_06_CI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hparl-my.sharepoint.com/personal/c_imark_parl_ch/Documents/Dokumente/Nationalrat/CO2/CO2_Statistik_2022_06_CI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/>
              <a:t>THG-Ausstoss  / Bevölkerungsentwicklung Schweiz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'Alle THG'!$M$2</c:f>
              <c:strCache>
                <c:ptCount val="1"/>
                <c:pt idx="0">
                  <c:v>Bevölkerung Indexiert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'Alle THG'!$A$4:$A$44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'Alle THG'!$M$3:$M$44</c:f>
              <c:numCache>
                <c:formatCode>0.00</c:formatCode>
                <c:ptCount val="41"/>
                <c:pt idx="0">
                  <c:v>100</c:v>
                </c:pt>
                <c:pt idx="1">
                  <c:v>101.35932454451192</c:v>
                </c:pt>
                <c:pt idx="2">
                  <c:v>102.32497407791438</c:v>
                </c:pt>
                <c:pt idx="3">
                  <c:v>103.22278181010221</c:v>
                </c:pt>
                <c:pt idx="4">
                  <c:v>103.97006369426751</c:v>
                </c:pt>
                <c:pt idx="5">
                  <c:v>104.60672492964005</c:v>
                </c:pt>
                <c:pt idx="6">
                  <c:v>104.88816471633832</c:v>
                </c:pt>
                <c:pt idx="7">
                  <c:v>105.11035402162642</c:v>
                </c:pt>
                <c:pt idx="8">
                  <c:v>105.51824914827434</c:v>
                </c:pt>
                <c:pt idx="9">
                  <c:v>106.11761220559917</c:v>
                </c:pt>
                <c:pt idx="10">
                  <c:v>106.71011701970079</c:v>
                </c:pt>
                <c:pt idx="11">
                  <c:v>107.48037327803289</c:v>
                </c:pt>
                <c:pt idx="12">
                  <c:v>108.33950525848023</c:v>
                </c:pt>
                <c:pt idx="13">
                  <c:v>109.08013627610724</c:v>
                </c:pt>
                <c:pt idx="14">
                  <c:v>109.83709080136276</c:v>
                </c:pt>
                <c:pt idx="15">
                  <c:v>110.48923122500371</c:v>
                </c:pt>
                <c:pt idx="16">
                  <c:v>111.22410013331358</c:v>
                </c:pt>
                <c:pt idx="17">
                  <c:v>112.47954377129314</c:v>
                </c:pt>
                <c:pt idx="18">
                  <c:v>114.08466893793512</c:v>
                </c:pt>
                <c:pt idx="19">
                  <c:v>115.32818841653088</c:v>
                </c:pt>
                <c:pt idx="20">
                  <c:v>116.57532217449267</c:v>
                </c:pt>
                <c:pt idx="21">
                  <c:v>117.82938823877944</c:v>
                </c:pt>
                <c:pt idx="22">
                  <c:v>119.07954377129315</c:v>
                </c:pt>
                <c:pt idx="23">
                  <c:v>120.56926381276848</c:v>
                </c:pt>
                <c:pt idx="24">
                  <c:v>122.02636646422752</c:v>
                </c:pt>
                <c:pt idx="25">
                  <c:v>123.34468967560362</c:v>
                </c:pt>
                <c:pt idx="26">
                  <c:v>124.71559768923123</c:v>
                </c:pt>
                <c:pt idx="27">
                  <c:v>125.67219671159827</c:v>
                </c:pt>
                <c:pt idx="28">
                  <c:v>126.56683454303067</c:v>
                </c:pt>
                <c:pt idx="29">
                  <c:v>127.477899570434</c:v>
                </c:pt>
                <c:pt idx="30">
                  <c:v>128.43134350466599</c:v>
                </c:pt>
                <c:pt idx="31">
                  <c:v>129.44439342319657</c:v>
                </c:pt>
                <c:pt idx="32">
                  <c:v>130.57895126647904</c:v>
                </c:pt>
                <c:pt idx="33">
                  <c:v>132.73292845504369</c:v>
                </c:pt>
                <c:pt idx="34">
                  <c:v>133.8035846541253</c:v>
                </c:pt>
                <c:pt idx="35">
                  <c:v>134.87424085320694</c:v>
                </c:pt>
                <c:pt idx="36">
                  <c:v>135.94489705228855</c:v>
                </c:pt>
                <c:pt idx="37">
                  <c:v>137.01555325137016</c:v>
                </c:pt>
                <c:pt idx="38">
                  <c:v>138.08620945045178</c:v>
                </c:pt>
                <c:pt idx="39">
                  <c:v>139.15686564953342</c:v>
                </c:pt>
                <c:pt idx="40">
                  <c:v>140.22752184861503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38-4D09-ADC4-11E1877FBEC6}"/>
            </c:ext>
          </c:extLst>
        </c:ser>
        <c:ser>
          <c:idx val="2"/>
          <c:order val="2"/>
          <c:tx>
            <c:strRef>
              <c:f>'Alle THG'!$W$2</c:f>
              <c:strCache>
                <c:ptCount val="1"/>
                <c:pt idx="0">
                  <c:v>THG Indexiert</c:v>
                </c:pt>
              </c:strCache>
            </c:strRef>
          </c:tx>
          <c:spPr>
            <a:ln w="412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'Alle THG'!$A$4:$A$44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'Alle THG'!$W$4:$W$44</c:f>
              <c:numCache>
                <c:formatCode>0.00</c:formatCode>
                <c:ptCount val="41"/>
                <c:pt idx="0">
                  <c:v>100</c:v>
                </c:pt>
                <c:pt idx="1">
                  <c:v>104.12238045120527</c:v>
                </c:pt>
                <c:pt idx="2">
                  <c:v>103.63914733939436</c:v>
                </c:pt>
                <c:pt idx="3">
                  <c:v>98.835978994627624</c:v>
                </c:pt>
                <c:pt idx="4">
                  <c:v>96.93781715618762</c:v>
                </c:pt>
                <c:pt idx="5">
                  <c:v>98.630993700284307</c:v>
                </c:pt>
                <c:pt idx="6">
                  <c:v>99.893672805434079</c:v>
                </c:pt>
                <c:pt idx="7">
                  <c:v>97.700891846523277</c:v>
                </c:pt>
                <c:pt idx="8">
                  <c:v>100.57726170313221</c:v>
                </c:pt>
                <c:pt idx="9">
                  <c:v>100.26538931991574</c:v>
                </c:pt>
                <c:pt idx="10">
                  <c:v>98.92992581647637</c:v>
                </c:pt>
                <c:pt idx="11">
                  <c:v>101.78373271424952</c:v>
                </c:pt>
                <c:pt idx="12">
                  <c:v>98.97993915663227</c:v>
                </c:pt>
                <c:pt idx="13">
                  <c:v>100.99058624298679</c:v>
                </c:pt>
                <c:pt idx="14">
                  <c:v>102.09840455270795</c:v>
                </c:pt>
                <c:pt idx="15">
                  <c:v>103.31745760187204</c:v>
                </c:pt>
                <c:pt idx="16">
                  <c:v>102.73766359339413</c:v>
                </c:pt>
                <c:pt idx="17">
                  <c:v>99.163677309525042</c:v>
                </c:pt>
                <c:pt idx="18">
                  <c:v>101.80020827494032</c:v>
                </c:pt>
                <c:pt idx="19">
                  <c:v>99.083412034356357</c:v>
                </c:pt>
                <c:pt idx="20">
                  <c:v>102.13039610762506</c:v>
                </c:pt>
                <c:pt idx="21">
                  <c:v>94.462336892882405</c:v>
                </c:pt>
                <c:pt idx="22">
                  <c:v>96.950989531384323</c:v>
                </c:pt>
                <c:pt idx="23">
                  <c:v>98.589837777972448</c:v>
                </c:pt>
                <c:pt idx="24">
                  <c:v>91.223233622998066</c:v>
                </c:pt>
                <c:pt idx="25">
                  <c:v>90.357710481819325</c:v>
                </c:pt>
                <c:pt idx="26">
                  <c:v>90.896222963750134</c:v>
                </c:pt>
                <c:pt idx="27">
                  <c:v>89.331104825982862</c:v>
                </c:pt>
                <c:pt idx="28">
                  <c:v>86.53815835697047</c:v>
                </c:pt>
                <c:pt idx="29">
                  <c:v>86.05223336473226</c:v>
                </c:pt>
                <c:pt idx="30">
                  <c:v>81.554027020071089</c:v>
                </c:pt>
                <c:pt idx="31">
                  <c:v>84.049058896940849</c:v>
                </c:pt>
                <c:pt idx="32">
                  <c:v>77.513564950811855</c:v>
                </c:pt>
                <c:pt idx="33">
                  <c:v>76.061232962783194</c:v>
                </c:pt>
                <c:pt idx="34">
                  <c:v>74.545032896761711</c:v>
                </c:pt>
                <c:pt idx="35">
                  <c:v>73.028832830740228</c:v>
                </c:pt>
                <c:pt idx="36">
                  <c:v>71.512632764718731</c:v>
                </c:pt>
                <c:pt idx="37">
                  <c:v>69.996432698697248</c:v>
                </c:pt>
                <c:pt idx="38">
                  <c:v>68.480232632675765</c:v>
                </c:pt>
                <c:pt idx="39">
                  <c:v>66.964032566654268</c:v>
                </c:pt>
                <c:pt idx="40">
                  <c:v>65.447832500632785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38-4D09-ADC4-11E1877FBEC6}"/>
            </c:ext>
          </c:extLst>
        </c:ser>
        <c:ser>
          <c:idx val="3"/>
          <c:order val="3"/>
          <c:tx>
            <c:strRef>
              <c:f>'Alle THG'!$O$2</c:f>
              <c:strCache>
                <c:ptCount val="1"/>
                <c:pt idx="0">
                  <c:v>THG/Bevölkerung Indexiert</c:v>
                </c:pt>
              </c:strCache>
            </c:strRef>
          </c:tx>
          <c:spPr>
            <a:ln w="412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'Alle THG'!$A$4:$A$44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'Alle THG'!$O$4:$O$44</c:f>
              <c:numCache>
                <c:formatCode>0.0</c:formatCode>
                <c:ptCount val="41"/>
                <c:pt idx="0" formatCode="0.00">
                  <c:v>100</c:v>
                </c:pt>
                <c:pt idx="1">
                  <c:v>102.72600070995929</c:v>
                </c:pt>
                <c:pt idx="2">
                  <c:v>101.28431330994457</c:v>
                </c:pt>
                <c:pt idx="3">
                  <c:v>95.750160247042217</c:v>
                </c:pt>
                <c:pt idx="4">
                  <c:v>93.236277551239368</c:v>
                </c:pt>
                <c:pt idx="5">
                  <c:v>94.287431106006679</c:v>
                </c:pt>
                <c:pt idx="6">
                  <c:v>95.238269327705879</c:v>
                </c:pt>
                <c:pt idx="7">
                  <c:v>92.950778023658216</c:v>
                </c:pt>
                <c:pt idx="8">
                  <c:v>95.317409561829393</c:v>
                </c:pt>
                <c:pt idx="9">
                  <c:v>94.485154005967487</c:v>
                </c:pt>
                <c:pt idx="10">
                  <c:v>92.709040697811204</c:v>
                </c:pt>
                <c:pt idx="11">
                  <c:v>94.699831801805203</c:v>
                </c:pt>
                <c:pt idx="12">
                  <c:v>91.360892705280904</c:v>
                </c:pt>
                <c:pt idx="13">
                  <c:v>92.58384678522593</c:v>
                </c:pt>
                <c:pt idx="14">
                  <c:v>92.954396195134109</c:v>
                </c:pt>
                <c:pt idx="15">
                  <c:v>93.5090745553955</c:v>
                </c:pt>
                <c:pt idx="16">
                  <c:v>92.369966104695322</c:v>
                </c:pt>
                <c:pt idx="17">
                  <c:v>88.161521628462935</c:v>
                </c:pt>
                <c:pt idx="18">
                  <c:v>89.232154699350659</c:v>
                </c:pt>
                <c:pt idx="19">
                  <c:v>85.914305422449488</c:v>
                </c:pt>
                <c:pt idx="20">
                  <c:v>87.608933179488787</c:v>
                </c:pt>
                <c:pt idx="21">
                  <c:v>80.168740842018067</c:v>
                </c:pt>
                <c:pt idx="22">
                  <c:v>81.416997799043102</c:v>
                </c:pt>
                <c:pt idx="23">
                  <c:v>81.770290918481678</c:v>
                </c:pt>
                <c:pt idx="24">
                  <c:v>74.756985941837826</c:v>
                </c:pt>
                <c:pt idx="25">
                  <c:v>73.256263175544888</c:v>
                </c:pt>
                <c:pt idx="26">
                  <c:v>72.882802670959506</c:v>
                </c:pt>
                <c:pt idx="27">
                  <c:v>71.082631770165051</c:v>
                </c:pt>
                <c:pt idx="28">
                  <c:v>68.37348715357885</c:v>
                </c:pt>
                <c:pt idx="29">
                  <c:v>67.50364859689796</c:v>
                </c:pt>
                <c:pt idx="30">
                  <c:v>63.500096467579333</c:v>
                </c:pt>
                <c:pt idx="31">
                  <c:v>64.930629032465433</c:v>
                </c:pt>
                <c:pt idx="32">
                  <c:v>59.361454659431303</c:v>
                </c:pt>
                <c:pt idx="33">
                  <c:v>57.303966580188082</c:v>
                </c:pt>
                <c:pt idx="34">
                  <c:v>55.712283859551604</c:v>
                </c:pt>
                <c:pt idx="35">
                  <c:v>54.14587127146288</c:v>
                </c:pt>
                <c:pt idx="36">
                  <c:v>52.60413175877634</c:v>
                </c:pt>
                <c:pt idx="37">
                  <c:v>51.086486926255056</c:v>
                </c:pt>
                <c:pt idx="38">
                  <c:v>49.592376317091897</c:v>
                </c:pt>
                <c:pt idx="39">
                  <c:v>48.121256722829038</c:v>
                </c:pt>
                <c:pt idx="40">
                  <c:v>46.672601524890446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38-4D09-ADC4-11E1877FB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208120"/>
        <c:axId val="47520877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'Alle THG'!$A$2</c15:sqref>
                        </c15:formulaRef>
                      </c:ext>
                    </c:extLst>
                    <c:strCache>
                      <c:ptCount val="1"/>
                      <c:pt idx="0">
                        <c:v>Jahr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'Alle THG'!$A$4:$A$44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  <c:pt idx="29">
                        <c:v>2019</c:v>
                      </c:pt>
                      <c:pt idx="30">
                        <c:v>2020</c:v>
                      </c:pt>
                      <c:pt idx="31">
                        <c:v>2021</c:v>
                      </c:pt>
                      <c:pt idx="32">
                        <c:v>2022</c:v>
                      </c:pt>
                      <c:pt idx="33">
                        <c:v>2023</c:v>
                      </c:pt>
                      <c:pt idx="34">
                        <c:v>2024</c:v>
                      </c:pt>
                      <c:pt idx="35">
                        <c:v>2025</c:v>
                      </c:pt>
                      <c:pt idx="36">
                        <c:v>2026</c:v>
                      </c:pt>
                      <c:pt idx="37">
                        <c:v>2027</c:v>
                      </c:pt>
                      <c:pt idx="38">
                        <c:v>2028</c:v>
                      </c:pt>
                      <c:pt idx="39">
                        <c:v>2029</c:v>
                      </c:pt>
                      <c:pt idx="40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'Alle THG'!$R$3:$R$34</c15:sqref>
                        </c15:formulaRef>
                      </c:ext>
                    </c:extLst>
                    <c:numCache>
                      <c:formatCode>0.00</c:formatCode>
                      <c:ptCount val="31"/>
                      <c:pt idx="0">
                        <c:v>6.5939508268477764</c:v>
                      </c:pt>
                      <c:pt idx="1">
                        <c:v>6.7971799589522588</c:v>
                      </c:pt>
                      <c:pt idx="2">
                        <c:v>6.7121412813072503</c:v>
                      </c:pt>
                      <c:pt idx="3">
                        <c:v>6.3042272816868685</c:v>
                      </c:pt>
                      <c:pt idx="4">
                        <c:v>6.1236446938052254</c:v>
                      </c:pt>
                      <c:pt idx="5">
                        <c:v>6.1882342476687562</c:v>
                      </c:pt>
                      <c:pt idx="6">
                        <c:v>6.2659146819495515</c:v>
                      </c:pt>
                      <c:pt idx="7">
                        <c:v>6.100664546061255</c:v>
                      </c:pt>
                      <c:pt idx="8">
                        <c:v>6.2958945603232088</c:v>
                      </c:pt>
                      <c:pt idx="9">
                        <c:v>6.2341818034233194</c:v>
                      </c:pt>
                      <c:pt idx="10">
                        <c:v>6.0826437355010539</c:v>
                      </c:pt>
                      <c:pt idx="11">
                        <c:v>6.2391505328220429</c:v>
                      </c:pt>
                      <c:pt idx="12">
                        <c:v>5.966847740733189</c:v>
                      </c:pt>
                      <c:pt idx="13">
                        <c:v>6.0852107912344895</c:v>
                      </c:pt>
                      <c:pt idx="14">
                        <c:v>6.1203398807506106</c:v>
                      </c:pt>
                      <c:pt idx="15">
                        <c:v>6.1575068641001032</c:v>
                      </c:pt>
                      <c:pt idx="16">
                        <c:v>6.0614462358753887</c:v>
                      </c:pt>
                      <c:pt idx="17">
                        <c:v>5.7290229411997018</c:v>
                      </c:pt>
                      <c:pt idx="18">
                        <c:v>5.8229267336900179</c:v>
                      </c:pt>
                      <c:pt idx="19">
                        <c:v>5.6084307297182905</c:v>
                      </c:pt>
                      <c:pt idx="20">
                        <c:v>5.7407880077651754</c:v>
                      </c:pt>
                      <c:pt idx="21">
                        <c:v>5.1683997503368539</c:v>
                      </c:pt>
                      <c:pt idx="22">
                        <c:v>5.2716186946664401</c:v>
                      </c:pt>
                      <c:pt idx="23">
                        <c:v>5.3202429440353951</c:v>
                      </c:pt>
                      <c:pt idx="24">
                        <c:v>4.7766265061959894</c:v>
                      </c:pt>
                      <c:pt idx="25">
                        <c:v>4.6649055248012123</c:v>
                      </c:pt>
                      <c:pt idx="26">
                        <c:v>4.6679403174247289</c:v>
                      </c:pt>
                      <c:pt idx="27">
                        <c:v>4.513311628140694</c:v>
                      </c:pt>
                      <c:pt idx="28">
                        <c:v>4.3274415820463021</c:v>
                      </c:pt>
                      <c:pt idx="29">
                        <c:v>4.2819576724844763</c:v>
                      </c:pt>
                      <c:pt idx="30">
                        <c:v>3.9617549363351174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6738-4D09-ADC4-11E1877FBEC6}"/>
                  </c:ext>
                </c:extLst>
              </c15:ser>
            </c15:filteredLineSeries>
          </c:ext>
        </c:extLst>
      </c:lineChart>
      <c:catAx>
        <c:axId val="4752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208776"/>
        <c:crosses val="autoZero"/>
        <c:auto val="1"/>
        <c:lblAlgn val="ctr"/>
        <c:lblOffset val="100"/>
        <c:noMultiLvlLbl val="0"/>
      </c:catAx>
      <c:valAx>
        <c:axId val="475208776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2081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/>
              <a:t>THG-Ausstoss  / Bruttoinlandprodukt Schweiz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5.4451793604829227E-2"/>
          <c:y val="0.13002200923549503"/>
          <c:w val="0.93970432273957272"/>
          <c:h val="0.80784169235671544"/>
        </c:manualLayout>
      </c:layout>
      <c:lineChart>
        <c:grouping val="standard"/>
        <c:varyColors val="0"/>
        <c:ser>
          <c:idx val="0"/>
          <c:order val="0"/>
          <c:tx>
            <c:strRef>
              <c:f>'Alle THG'!$V$2</c:f>
              <c:strCache>
                <c:ptCount val="1"/>
                <c:pt idx="0">
                  <c:v>BIP Indexiert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'Alle THG'!$A$4:$A$37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  <c:extLst/>
            </c:numRef>
          </c:cat>
          <c:val>
            <c:numRef>
              <c:f>'Alle THG'!$V$3:$V$37</c:f>
              <c:numCache>
                <c:formatCode>0.0</c:formatCode>
                <c:ptCount val="34"/>
                <c:pt idx="0" formatCode="General">
                  <c:v>100</c:v>
                </c:pt>
                <c:pt idx="1">
                  <c:v>104.44373479401042</c:v>
                </c:pt>
                <c:pt idx="2">
                  <c:v>106.61634763970567</c:v>
                </c:pt>
                <c:pt idx="3">
                  <c:v>108.95431505051297</c:v>
                </c:pt>
                <c:pt idx="4">
                  <c:v>111.64464194376862</c:v>
                </c:pt>
                <c:pt idx="5">
                  <c:v>113.0091553926968</c:v>
                </c:pt>
                <c:pt idx="6">
                  <c:v>113.886806545984</c:v>
                </c:pt>
                <c:pt idx="7">
                  <c:v>115.91327951416609</c:v>
                </c:pt>
                <c:pt idx="8">
                  <c:v>119.230925363117</c:v>
                </c:pt>
                <c:pt idx="9">
                  <c:v>121.36023750436389</c:v>
                </c:pt>
                <c:pt idx="10">
                  <c:v>127.89837324665976</c:v>
                </c:pt>
                <c:pt idx="11">
                  <c:v>131.18029601444078</c:v>
                </c:pt>
                <c:pt idx="12">
                  <c:v>130.8330784906457</c:v>
                </c:pt>
                <c:pt idx="13">
                  <c:v>132.32072831784882</c:v>
                </c:pt>
                <c:pt idx="14">
                  <c:v>136.47245398623579</c:v>
                </c:pt>
                <c:pt idx="15">
                  <c:v>141.71860495955443</c:v>
                </c:pt>
                <c:pt idx="16">
                  <c:v>150.58875426579596</c:v>
                </c:pt>
                <c:pt idx="17">
                  <c:v>160.33222465487987</c:v>
                </c:pt>
                <c:pt idx="18">
                  <c:v>167.166699593244</c:v>
                </c:pt>
                <c:pt idx="19">
                  <c:v>164.37407478572916</c:v>
                </c:pt>
                <c:pt idx="20">
                  <c:v>170.31384891842958</c:v>
                </c:pt>
                <c:pt idx="21">
                  <c:v>173.5275730767045</c:v>
                </c:pt>
                <c:pt idx="22">
                  <c:v>175.6333404599076</c:v>
                </c:pt>
                <c:pt idx="23">
                  <c:v>178.79104433180248</c:v>
                </c:pt>
                <c:pt idx="24">
                  <c:v>182.08433353450118</c:v>
                </c:pt>
                <c:pt idx="25">
                  <c:v>182.8740301318777</c:v>
                </c:pt>
                <c:pt idx="26">
                  <c:v>185.50048848607204</c:v>
                </c:pt>
                <c:pt idx="27">
                  <c:v>187.73399294739775</c:v>
                </c:pt>
                <c:pt idx="28">
                  <c:v>194.6561518122698</c:v>
                </c:pt>
                <c:pt idx="29">
                  <c:v>196.80494927051845</c:v>
                </c:pt>
                <c:pt idx="30">
                  <c:v>191.12985069375847</c:v>
                </c:pt>
                <c:pt idx="31">
                  <c:v>201.63703725754988</c:v>
                </c:pt>
                <c:pt idx="32">
                  <c:v>214.09140237450239</c:v>
                </c:pt>
                <c:pt idx="33">
                  <c:v>217.48644823265468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00E-4718-9F42-93D7A53FC219}"/>
            </c:ext>
          </c:extLst>
        </c:ser>
        <c:ser>
          <c:idx val="2"/>
          <c:order val="2"/>
          <c:tx>
            <c:strRef>
              <c:f>'Alle THG'!$W$2</c:f>
              <c:strCache>
                <c:ptCount val="1"/>
                <c:pt idx="0">
                  <c:v>THG Indexiert</c:v>
                </c:pt>
              </c:strCache>
            </c:strRef>
          </c:tx>
          <c:spPr>
            <a:ln w="412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'Alle THG'!$A$4:$A$37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  <c:extLst/>
            </c:numRef>
          </c:cat>
          <c:val>
            <c:numRef>
              <c:f>'Alle THG'!$W$4:$W$37</c:f>
              <c:numCache>
                <c:formatCode>0.00</c:formatCode>
                <c:ptCount val="34"/>
                <c:pt idx="0">
                  <c:v>100</c:v>
                </c:pt>
                <c:pt idx="1">
                  <c:v>104.12238045120527</c:v>
                </c:pt>
                <c:pt idx="2">
                  <c:v>103.63914733939436</c:v>
                </c:pt>
                <c:pt idx="3">
                  <c:v>98.835978994627624</c:v>
                </c:pt>
                <c:pt idx="4">
                  <c:v>96.93781715618762</c:v>
                </c:pt>
                <c:pt idx="5">
                  <c:v>98.630993700284307</c:v>
                </c:pt>
                <c:pt idx="6">
                  <c:v>99.893672805434079</c:v>
                </c:pt>
                <c:pt idx="7">
                  <c:v>97.700891846523277</c:v>
                </c:pt>
                <c:pt idx="8">
                  <c:v>100.57726170313221</c:v>
                </c:pt>
                <c:pt idx="9">
                  <c:v>100.26538931991574</c:v>
                </c:pt>
                <c:pt idx="10">
                  <c:v>98.92992581647637</c:v>
                </c:pt>
                <c:pt idx="11">
                  <c:v>101.78373271424952</c:v>
                </c:pt>
                <c:pt idx="12">
                  <c:v>98.97993915663227</c:v>
                </c:pt>
                <c:pt idx="13">
                  <c:v>100.99058624298679</c:v>
                </c:pt>
                <c:pt idx="14">
                  <c:v>102.09840455270795</c:v>
                </c:pt>
                <c:pt idx="15">
                  <c:v>103.31745760187204</c:v>
                </c:pt>
                <c:pt idx="16">
                  <c:v>102.73766359339413</c:v>
                </c:pt>
                <c:pt idx="17">
                  <c:v>99.163677309525042</c:v>
                </c:pt>
                <c:pt idx="18">
                  <c:v>101.80020827494032</c:v>
                </c:pt>
                <c:pt idx="19">
                  <c:v>99.083412034356357</c:v>
                </c:pt>
                <c:pt idx="20">
                  <c:v>102.13039610762506</c:v>
                </c:pt>
                <c:pt idx="21">
                  <c:v>94.462336892882405</c:v>
                </c:pt>
                <c:pt idx="22">
                  <c:v>96.950989531384323</c:v>
                </c:pt>
                <c:pt idx="23">
                  <c:v>98.589837777972448</c:v>
                </c:pt>
                <c:pt idx="24">
                  <c:v>91.223233622998066</c:v>
                </c:pt>
                <c:pt idx="25">
                  <c:v>90.357710481819325</c:v>
                </c:pt>
                <c:pt idx="26">
                  <c:v>90.896222963750134</c:v>
                </c:pt>
                <c:pt idx="27">
                  <c:v>89.331104825982862</c:v>
                </c:pt>
                <c:pt idx="28">
                  <c:v>86.53815835697047</c:v>
                </c:pt>
                <c:pt idx="29">
                  <c:v>86.05223336473226</c:v>
                </c:pt>
                <c:pt idx="30">
                  <c:v>81.554027020071089</c:v>
                </c:pt>
                <c:pt idx="31">
                  <c:v>84.049058896940849</c:v>
                </c:pt>
                <c:pt idx="32">
                  <c:v>77.513564950811855</c:v>
                </c:pt>
                <c:pt idx="33">
                  <c:v>76.061232962783194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00E-4718-9F42-93D7A53FC219}"/>
            </c:ext>
          </c:extLst>
        </c:ser>
        <c:ser>
          <c:idx val="3"/>
          <c:order val="3"/>
          <c:tx>
            <c:strRef>
              <c:f>'Alle THG'!$Y$2</c:f>
              <c:strCache>
                <c:ptCount val="1"/>
                <c:pt idx="0">
                  <c:v>THG/BIP Indexiert</c:v>
                </c:pt>
              </c:strCache>
            </c:strRef>
          </c:tx>
          <c:spPr>
            <a:ln w="412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'Alle THG'!$A$4:$A$37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  <c:extLst/>
            </c:numRef>
          </c:cat>
          <c:val>
            <c:numRef>
              <c:f>'Alle THG'!$Y$4:$Y$37</c:f>
              <c:numCache>
                <c:formatCode>0.00</c:formatCode>
                <c:ptCount val="34"/>
                <c:pt idx="0">
                  <c:v>100</c:v>
                </c:pt>
                <c:pt idx="1">
                  <c:v>99.692318219528488</c:v>
                </c:pt>
                <c:pt idx="2">
                  <c:v>97.207557409139241</c:v>
                </c:pt>
                <c:pt idx="3">
                  <c:v>90.713230539612539</c:v>
                </c:pt>
                <c:pt idx="4">
                  <c:v>86.827110973235676</c:v>
                </c:pt>
                <c:pt idx="5">
                  <c:v>87.276993936951698</c:v>
                </c:pt>
                <c:pt idx="6">
                  <c:v>87.713121330783892</c:v>
                </c:pt>
                <c:pt idx="7">
                  <c:v>84.287919603364301</c:v>
                </c:pt>
                <c:pt idx="8">
                  <c:v>84.355012256111252</c:v>
                </c:pt>
                <c:pt idx="9">
                  <c:v>82.617990358094303</c:v>
                </c:pt>
                <c:pt idx="10">
                  <c:v>77.350417605143448</c:v>
                </c:pt>
                <c:pt idx="11">
                  <c:v>77.590717361275665</c:v>
                </c:pt>
                <c:pt idx="12">
                  <c:v>75.653604041510917</c:v>
                </c:pt>
                <c:pt idx="13">
                  <c:v>76.322574344056193</c:v>
                </c:pt>
                <c:pt idx="14">
                  <c:v>74.812463299740529</c:v>
                </c:pt>
                <c:pt idx="15">
                  <c:v>72.903242048817901</c:v>
                </c:pt>
                <c:pt idx="16">
                  <c:v>68.22399460988801</c:v>
                </c:pt>
                <c:pt idx="17">
                  <c:v>61.848875061128815</c:v>
                </c:pt>
                <c:pt idx="18">
                  <c:v>60.897420672086135</c:v>
                </c:pt>
                <c:pt idx="19">
                  <c:v>60.279221138441159</c:v>
                </c:pt>
                <c:pt idx="20">
                  <c:v>59.965996163083354</c:v>
                </c:pt>
                <c:pt idx="21">
                  <c:v>54.436499755071864</c:v>
                </c:pt>
                <c:pt idx="22">
                  <c:v>55.200788914856183</c:v>
                </c:pt>
                <c:pt idx="23">
                  <c:v>55.142492257614599</c:v>
                </c:pt>
                <c:pt idx="24">
                  <c:v>50.099441205200215</c:v>
                </c:pt>
                <c:pt idx="25">
                  <c:v>49.409809810971403</c:v>
                </c:pt>
                <c:pt idx="26">
                  <c:v>49.000530244196568</c:v>
                </c:pt>
                <c:pt idx="27">
                  <c:v>47.583873023471597</c:v>
                </c:pt>
                <c:pt idx="28">
                  <c:v>44.456934728900627</c:v>
                </c:pt>
                <c:pt idx="29">
                  <c:v>43.724628716755028</c:v>
                </c:pt>
                <c:pt idx="30">
                  <c:v>42.669434797363294</c:v>
                </c:pt>
                <c:pt idx="31">
                  <c:v>41.683343516690059</c:v>
                </c:pt>
                <c:pt idx="32">
                  <c:v>36.205828020697524</c:v>
                </c:pt>
                <c:pt idx="33">
                  <c:v>34.972860875182988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400E-4718-9F42-93D7A53FC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208120"/>
        <c:axId val="47520877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'Alle THG'!$A$2</c15:sqref>
                        </c15:formulaRef>
                      </c:ext>
                    </c:extLst>
                    <c:strCache>
                      <c:ptCount val="1"/>
                      <c:pt idx="0">
                        <c:v>Jahr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'Alle THG'!$A$4:$A$37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1990</c:v>
                      </c:pt>
                      <c:pt idx="1">
                        <c:v>1991</c:v>
                      </c:pt>
                      <c:pt idx="2">
                        <c:v>1992</c:v>
                      </c:pt>
                      <c:pt idx="3">
                        <c:v>1993</c:v>
                      </c:pt>
                      <c:pt idx="4">
                        <c:v>1994</c:v>
                      </c:pt>
                      <c:pt idx="5">
                        <c:v>1995</c:v>
                      </c:pt>
                      <c:pt idx="6">
                        <c:v>1996</c:v>
                      </c:pt>
                      <c:pt idx="7">
                        <c:v>1997</c:v>
                      </c:pt>
                      <c:pt idx="8">
                        <c:v>1998</c:v>
                      </c:pt>
                      <c:pt idx="9">
                        <c:v>1999</c:v>
                      </c:pt>
                      <c:pt idx="10">
                        <c:v>2000</c:v>
                      </c:pt>
                      <c:pt idx="11">
                        <c:v>2001</c:v>
                      </c:pt>
                      <c:pt idx="12">
                        <c:v>2002</c:v>
                      </c:pt>
                      <c:pt idx="13">
                        <c:v>2003</c:v>
                      </c:pt>
                      <c:pt idx="14">
                        <c:v>2004</c:v>
                      </c:pt>
                      <c:pt idx="15">
                        <c:v>2005</c:v>
                      </c:pt>
                      <c:pt idx="16">
                        <c:v>2006</c:v>
                      </c:pt>
                      <c:pt idx="17">
                        <c:v>2007</c:v>
                      </c:pt>
                      <c:pt idx="18">
                        <c:v>2008</c:v>
                      </c:pt>
                      <c:pt idx="19">
                        <c:v>2009</c:v>
                      </c:pt>
                      <c:pt idx="20">
                        <c:v>2010</c:v>
                      </c:pt>
                      <c:pt idx="21">
                        <c:v>2011</c:v>
                      </c:pt>
                      <c:pt idx="22">
                        <c:v>2012</c:v>
                      </c:pt>
                      <c:pt idx="23">
                        <c:v>2013</c:v>
                      </c:pt>
                      <c:pt idx="24">
                        <c:v>2014</c:v>
                      </c:pt>
                      <c:pt idx="25">
                        <c:v>2015</c:v>
                      </c:pt>
                      <c:pt idx="26">
                        <c:v>2016</c:v>
                      </c:pt>
                      <c:pt idx="27">
                        <c:v>2017</c:v>
                      </c:pt>
                      <c:pt idx="28">
                        <c:v>2018</c:v>
                      </c:pt>
                      <c:pt idx="29">
                        <c:v>2019</c:v>
                      </c:pt>
                      <c:pt idx="30">
                        <c:v>2020</c:v>
                      </c:pt>
                      <c:pt idx="31">
                        <c:v>2021</c:v>
                      </c:pt>
                      <c:pt idx="32">
                        <c:v>2022</c:v>
                      </c:pt>
                      <c:pt idx="33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'Alle THG'!$R$3:$R$37</c15:sqref>
                        </c15:formulaRef>
                      </c:ext>
                    </c:extLst>
                    <c:numCache>
                      <c:formatCode>0.00</c:formatCode>
                      <c:ptCount val="34"/>
                      <c:pt idx="0">
                        <c:v>6.5939508268477764</c:v>
                      </c:pt>
                      <c:pt idx="1">
                        <c:v>6.7971799589522588</c:v>
                      </c:pt>
                      <c:pt idx="2">
                        <c:v>6.7121412813072503</c:v>
                      </c:pt>
                      <c:pt idx="3">
                        <c:v>6.3042272816868685</c:v>
                      </c:pt>
                      <c:pt idx="4">
                        <c:v>6.1236446938052254</c:v>
                      </c:pt>
                      <c:pt idx="5">
                        <c:v>6.1882342476687562</c:v>
                      </c:pt>
                      <c:pt idx="6">
                        <c:v>6.2659146819495515</c:v>
                      </c:pt>
                      <c:pt idx="7">
                        <c:v>6.100664546061255</c:v>
                      </c:pt>
                      <c:pt idx="8">
                        <c:v>6.2958945603232088</c:v>
                      </c:pt>
                      <c:pt idx="9">
                        <c:v>6.2341818034233194</c:v>
                      </c:pt>
                      <c:pt idx="10">
                        <c:v>6.0826437355010539</c:v>
                      </c:pt>
                      <c:pt idx="11">
                        <c:v>6.2391505328220429</c:v>
                      </c:pt>
                      <c:pt idx="12">
                        <c:v>5.966847740733189</c:v>
                      </c:pt>
                      <c:pt idx="13">
                        <c:v>6.0852107912344895</c:v>
                      </c:pt>
                      <c:pt idx="14">
                        <c:v>6.1203398807506106</c:v>
                      </c:pt>
                      <c:pt idx="15">
                        <c:v>6.1575068641001032</c:v>
                      </c:pt>
                      <c:pt idx="16">
                        <c:v>6.0614462358753887</c:v>
                      </c:pt>
                      <c:pt idx="17">
                        <c:v>5.7290229411997018</c:v>
                      </c:pt>
                      <c:pt idx="18">
                        <c:v>5.8229267336900179</c:v>
                      </c:pt>
                      <c:pt idx="19">
                        <c:v>5.6084307297182905</c:v>
                      </c:pt>
                      <c:pt idx="20">
                        <c:v>5.7407880077651754</c:v>
                      </c:pt>
                      <c:pt idx="21">
                        <c:v>5.1683997503368539</c:v>
                      </c:pt>
                      <c:pt idx="22">
                        <c:v>5.2716186946664401</c:v>
                      </c:pt>
                      <c:pt idx="23">
                        <c:v>5.3202429440353951</c:v>
                      </c:pt>
                      <c:pt idx="24">
                        <c:v>4.7766265061959894</c:v>
                      </c:pt>
                      <c:pt idx="25">
                        <c:v>4.6649055248012123</c:v>
                      </c:pt>
                      <c:pt idx="26">
                        <c:v>4.6679403174247289</c:v>
                      </c:pt>
                      <c:pt idx="27">
                        <c:v>4.513311628140694</c:v>
                      </c:pt>
                      <c:pt idx="28">
                        <c:v>4.3274415820463021</c:v>
                      </c:pt>
                      <c:pt idx="29">
                        <c:v>4.2819576724844763</c:v>
                      </c:pt>
                      <c:pt idx="30">
                        <c:v>3.9617549363351174</c:v>
                      </c:pt>
                      <c:pt idx="31">
                        <c:v>3.8068194831400373</c:v>
                      </c:pt>
                      <c:pt idx="32">
                        <c:v>3.65088985628848</c:v>
                      </c:pt>
                      <c:pt idx="33">
                        <c:v>3.4707838043106003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400E-4718-9F42-93D7A53FC219}"/>
                  </c:ext>
                </c:extLst>
              </c15:ser>
            </c15:filteredLineSeries>
          </c:ext>
        </c:extLst>
      </c:lineChart>
      <c:catAx>
        <c:axId val="4752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208776"/>
        <c:crosses val="autoZero"/>
        <c:auto val="1"/>
        <c:lblAlgn val="ctr"/>
        <c:lblOffset val="100"/>
        <c:noMultiLvlLbl val="0"/>
      </c:catAx>
      <c:valAx>
        <c:axId val="475208776"/>
        <c:scaling>
          <c:orientation val="minMax"/>
          <c:max val="2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2081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905" cy="499192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880" y="1"/>
            <a:ext cx="2951905" cy="499192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04F0CB98-E16C-4A37-921A-901243972DFF}" type="datetimeFigureOut">
              <a:rPr lang="de-CH" smtClean="0"/>
              <a:t>26.03.2026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720" y="4785252"/>
            <a:ext cx="5448936" cy="3914050"/>
          </a:xfrm>
          <a:prstGeom prst="rect">
            <a:avLst/>
          </a:prstGeom>
        </p:spPr>
        <p:txBody>
          <a:bodyPr vert="horz" lIns="91586" tIns="45793" rIns="91586" bIns="4579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51905" cy="499192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880" y="9443321"/>
            <a:ext cx="2951905" cy="499192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FC1C4839-0CA1-477E-A43B-15F3B8C0AF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769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870AA-995E-4597-B1AC-44D7BE7DB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514A336-ACAB-4915-9D65-4735DF153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77D7D9-655A-43ED-96F6-4A5205AB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C112-5A0D-4148-B97A-D5972A322E4C}" type="datetimeFigureOut">
              <a:rPr lang="de-CH" smtClean="0"/>
              <a:t>26.03.2026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C1D0FB-1DB9-4C7F-94ED-EE26D9A0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A0E637-5B7C-419E-AD6A-868CFE66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EDE8-BBB9-46AA-8633-221D3D1BBA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688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F5439-E0F6-4474-B8ED-C224371A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4FD00CF-EB63-47E7-9F4F-F0155568D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30B3A1-8213-4E87-ABF3-638D9D20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C112-5A0D-4148-B97A-D5972A322E4C}" type="datetimeFigureOut">
              <a:rPr lang="de-CH" smtClean="0"/>
              <a:t>26.03.2026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356633-660D-41A5-9F98-CE0A3009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7AC16E-E86A-4071-909E-06A72FCB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EDE8-BBB9-46AA-8633-221D3D1BBA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889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7205039-7959-4D8D-B843-912127E2C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2B59B9-CDAC-4C3F-ACE9-12841C117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7AF5B6-8E07-48DD-B7E5-AD8C2401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C112-5A0D-4148-B97A-D5972A322E4C}" type="datetimeFigureOut">
              <a:rPr lang="de-CH" smtClean="0"/>
              <a:t>26.03.2026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0C19BE-D5C9-4902-8EC9-9964E65D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F3ABA8-9889-4AAC-B21C-2054096A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EDE8-BBB9-46AA-8633-221D3D1BBA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160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07BB8-4C39-4D2A-A1E2-5A9F1244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50651-6217-4C55-B559-DE7637828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856AC8-B1E7-420C-9B59-726D4951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C112-5A0D-4148-B97A-D5972A322E4C}" type="datetimeFigureOut">
              <a:rPr lang="de-CH" smtClean="0"/>
              <a:t>26.03.2026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36098C-A592-4D8B-A6EF-28520422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4AB450-A84D-4EEB-A4FD-A7D0A8E4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EDE8-BBB9-46AA-8633-221D3D1BBA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968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3AD50-540C-4963-8710-9486E853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6B9F90-296B-4028-8E7F-FE68D8DDD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E663CF-9342-46B8-A777-52AB6EE1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C112-5A0D-4148-B97A-D5972A322E4C}" type="datetimeFigureOut">
              <a:rPr lang="de-CH" smtClean="0"/>
              <a:t>26.03.2026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463047-3F42-420C-874B-771F1D22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1F9051-E5B3-4D64-B305-FDAA34B1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EDE8-BBB9-46AA-8633-221D3D1BBA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694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7D48F-AFFF-4E62-9EE5-8D0A2CB4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9B1755-FCDA-4090-BEAE-D88863541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7B742C-B67D-4F66-9BC0-128528044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B44C61-E494-4DC9-964B-70A66D57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C112-5A0D-4148-B97A-D5972A322E4C}" type="datetimeFigureOut">
              <a:rPr lang="de-CH" smtClean="0"/>
              <a:t>26.03.2026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9BE3ED-2574-4C47-AA61-701227AF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6018C9-EC17-47B0-BB55-DCB3FE2F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EDE8-BBB9-46AA-8633-221D3D1BBA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873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ACBCF-D96C-4F61-8D9D-31A21C39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97F548-6AF7-43E3-BEC8-BA506E396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6F93FA-6EF4-4013-80F4-2FDC6BB37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6FCD3BB-FF67-43BF-90BC-C642674C2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912F81-122E-4696-9651-23F399866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0FC076-C0CF-4583-B18B-73D8275E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C112-5A0D-4148-B97A-D5972A322E4C}" type="datetimeFigureOut">
              <a:rPr lang="de-CH" smtClean="0"/>
              <a:t>26.03.2026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781EC2D-AD19-485C-8459-BEF7112F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884EFF5-AF6D-4F09-AB3F-7804D5F3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EDE8-BBB9-46AA-8633-221D3D1BBA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251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D3B18-3E31-462E-8DE0-0F361D05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536FEC-3656-4F72-9C8C-53E45150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C112-5A0D-4148-B97A-D5972A322E4C}" type="datetimeFigureOut">
              <a:rPr lang="de-CH" smtClean="0"/>
              <a:t>26.03.2026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B8E70D-FCE8-4D71-85B5-3AA1D9A8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8A41F2-AFA1-490A-9B3B-3BD13E8B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EDE8-BBB9-46AA-8633-221D3D1BBA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007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B9D3F4-131A-4274-B994-D2D4C032E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C112-5A0D-4148-B97A-D5972A322E4C}" type="datetimeFigureOut">
              <a:rPr lang="de-CH" smtClean="0"/>
              <a:t>26.03.2026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4F17055-24BA-4D71-95B2-3F7C769F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B0897B-D969-4806-951B-2299AEAC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EDE8-BBB9-46AA-8633-221D3D1BBA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846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DF1E2-DC4F-454C-AF3C-9318BEC5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D44384-FB2F-481E-8978-923A393E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E84D18-4F82-4AB9-BE00-17DBE0C51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3FDF98-7AA9-46DC-82C0-DD59E89D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C112-5A0D-4148-B97A-D5972A322E4C}" type="datetimeFigureOut">
              <a:rPr lang="de-CH" smtClean="0"/>
              <a:t>26.03.2026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75FA77-CF9F-4E8D-BEC5-075BAE9B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598AFC-ADAB-45FE-9E68-93AED470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EDE8-BBB9-46AA-8633-221D3D1BBA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308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24052-015D-455D-BD73-A4086D14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9F72EA2-86F0-47E8-8BCF-BCCE4476E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0195FF-5EBD-4D80-85F5-5DC289312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0823D-42B5-415B-AB47-5DB095CA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C112-5A0D-4148-B97A-D5972A322E4C}" type="datetimeFigureOut">
              <a:rPr lang="de-CH" smtClean="0"/>
              <a:t>26.03.2026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C16618-5696-41B5-97FD-EB5272FE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8408C7-2089-479C-8A9B-91EE763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EDE8-BBB9-46AA-8633-221D3D1BBA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748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B983A8E-63EA-43FB-8424-19E98356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FEEF3C-A957-4ED8-BF60-021B7D8FA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1B7C2A-C97C-4EC5-B8A5-515FBAE93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3C112-5A0D-4148-B97A-D5972A322E4C}" type="datetimeFigureOut">
              <a:rPr lang="de-CH" smtClean="0"/>
              <a:t>26.03.2026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F00E8C-DA59-4D7B-BDE6-40318BAFB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C3C8E3-ADA0-46AF-9B33-929D3F5F6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CEDE8-BBB9-46AA-8633-221D3D1BBA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293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Oval 1041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7A67E1-8B33-43D4-AA79-24205580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de-CH" sz="31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Für eine sichere, umweltfreundliche und bezahlbare Energieversorgung</a:t>
            </a:r>
            <a:endParaRPr lang="de-CH" sz="3100" dirty="0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48E04F-F9BC-423F-80D2-5C37DD0A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>
            <a:normAutofit/>
          </a:bodyPr>
          <a:lstStyle/>
          <a:p>
            <a:pPr algn="r"/>
            <a:endParaRPr lang="de-CH">
              <a:solidFill>
                <a:srgbClr val="FFFFFF"/>
              </a:solidFill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0DA05174-29ED-4497-A4B7-03AAB65FB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7267" y="2358252"/>
            <a:ext cx="2857033" cy="18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01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5">
            <a:extLst>
              <a:ext uri="{FF2B5EF4-FFF2-40B4-BE49-F238E27FC236}">
                <a16:creationId xmlns:a16="http://schemas.microsoft.com/office/drawing/2014/main" id="{270B002A-71D2-44C6-A0DD-DAEFE4859D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31727" y="1699234"/>
            <a:ext cx="7771098" cy="515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2631235-4FA7-E550-FBF4-279F6C4EABDB}"/>
              </a:ext>
            </a:extLst>
          </p:cNvPr>
          <p:cNvSpPr txBox="1">
            <a:spLocks/>
          </p:cNvSpPr>
          <p:nvPr/>
        </p:nvSpPr>
        <p:spPr>
          <a:xfrm>
            <a:off x="58719" y="6375055"/>
            <a:ext cx="2354456" cy="623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000" dirty="0">
                <a:ea typeface="+mn-ea"/>
                <a:cs typeface="+mn-cs"/>
              </a:rPr>
              <a:t>Quelle: EMPA / EPFL Studie 2022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9885A04-3E67-52D7-BC95-D9CB54D87503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>
                <a:solidFill>
                  <a:srgbClr val="FFFFFF"/>
                </a:solidFill>
              </a:rPr>
              <a:t>Was bedeutet das «Netto-Null-Ziel»?</a:t>
            </a:r>
            <a:endParaRPr lang="de-CH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2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7E51AD-43B5-9821-2DF0-D490186EC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AE69A0-6B51-38EF-3722-0453BAF9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8637234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CH" sz="4000" dirty="0">
                <a:solidFill>
                  <a:schemeClr val="bg1"/>
                </a:solidFill>
              </a:rPr>
              <a:t>Netto-Import im Winter &gt; 10 TWh = Stress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Diagramm 1">
            <a:extLst>
              <a:ext uri="{FF2B5EF4-FFF2-40B4-BE49-F238E27FC236}">
                <a16:creationId xmlns:a16="http://schemas.microsoft.com/office/drawing/2014/main" id="{E855D5E5-5867-9F91-5D0D-F61A54BE82A5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1553" r="1479" b="1275"/>
          <a:stretch/>
        </p:blipFill>
        <p:spPr bwMode="auto">
          <a:xfrm>
            <a:off x="1761690" y="1685925"/>
            <a:ext cx="7833482" cy="48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8C2CF5A1-6878-2915-FEE3-1903AE9F9C18}"/>
              </a:ext>
            </a:extLst>
          </p:cNvPr>
          <p:cNvSpPr/>
          <p:nvPr/>
        </p:nvSpPr>
        <p:spPr>
          <a:xfrm>
            <a:off x="6597644" y="2218294"/>
            <a:ext cx="315442" cy="1056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290ABD5-2230-35AF-EEEA-A0FC160A2ED2}"/>
              </a:ext>
            </a:extLst>
          </p:cNvPr>
          <p:cNvSpPr/>
          <p:nvPr/>
        </p:nvSpPr>
        <p:spPr>
          <a:xfrm>
            <a:off x="8450369" y="2175947"/>
            <a:ext cx="315442" cy="1273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A168965-4B1E-6C97-DC40-46BFD2FC6957}"/>
              </a:ext>
            </a:extLst>
          </p:cNvPr>
          <p:cNvSpPr/>
          <p:nvPr/>
        </p:nvSpPr>
        <p:spPr>
          <a:xfrm>
            <a:off x="9271861" y="2184336"/>
            <a:ext cx="315442" cy="1056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2E5E9F0-7F34-D1A6-A07B-A9C05BB26E0C}"/>
              </a:ext>
            </a:extLst>
          </p:cNvPr>
          <p:cNvSpPr txBox="1">
            <a:spLocks/>
          </p:cNvSpPr>
          <p:nvPr/>
        </p:nvSpPr>
        <p:spPr>
          <a:xfrm>
            <a:off x="58719" y="6375055"/>
            <a:ext cx="2354456" cy="623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000" dirty="0">
                <a:ea typeface="+mn-ea"/>
                <a:cs typeface="+mn-cs"/>
              </a:rPr>
              <a:t>Quelle: </a:t>
            </a:r>
            <a:r>
              <a:rPr lang="en-US" sz="1000" dirty="0" err="1">
                <a:ea typeface="+mn-ea"/>
                <a:cs typeface="+mn-cs"/>
              </a:rPr>
              <a:t>Elcom</a:t>
            </a:r>
            <a:endParaRPr lang="en-US" sz="1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4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36F8BB-AA8C-82CA-5D39-D35B736ED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27E10F-FAA6-4BDD-7028-BB2D95A0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CH" sz="4000" dirty="0">
                <a:solidFill>
                  <a:schemeClr val="bg1"/>
                </a:solidFill>
              </a:rPr>
              <a:t>Importabhängigkeit ohne KKW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1B6F44-95D5-BD19-A791-B65476286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F3918B-E17B-E052-6165-C1ABFA61B4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3" y="1885279"/>
            <a:ext cx="11057017" cy="4482404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42B4BBDC-1CB6-C405-A835-906759F30C48}"/>
              </a:ext>
            </a:extLst>
          </p:cNvPr>
          <p:cNvSpPr/>
          <p:nvPr/>
        </p:nvSpPr>
        <p:spPr>
          <a:xfrm>
            <a:off x="4454575" y="4214340"/>
            <a:ext cx="1335371" cy="505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F111F7C-37F6-CFEE-E025-288A54ABC7A1}"/>
              </a:ext>
            </a:extLst>
          </p:cNvPr>
          <p:cNvSpPr txBox="1">
            <a:spLocks/>
          </p:cNvSpPr>
          <p:nvPr/>
        </p:nvSpPr>
        <p:spPr>
          <a:xfrm>
            <a:off x="58719" y="6375055"/>
            <a:ext cx="2354456" cy="623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000" dirty="0">
                <a:ea typeface="+mn-ea"/>
                <a:cs typeface="+mn-cs"/>
              </a:rPr>
              <a:t>Quelle: </a:t>
            </a:r>
            <a:r>
              <a:rPr lang="en-US" sz="1000" dirty="0" err="1">
                <a:ea typeface="+mn-ea"/>
                <a:cs typeface="+mn-cs"/>
              </a:rPr>
              <a:t>Elcom</a:t>
            </a:r>
            <a:endParaRPr lang="en-US" sz="1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16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A6145-BC4A-1077-471C-802C3544E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112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Rectangle 112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0" name="Rectangle 112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2" name="Rectangle 112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Diagramm 2">
            <a:extLst>
              <a:ext uri="{FF2B5EF4-FFF2-40B4-BE49-F238E27FC236}">
                <a16:creationId xmlns:a16="http://schemas.microsoft.com/office/drawing/2014/main" id="{B4080A4D-2BD0-1DB6-5EAF-D6D1AEC84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91" y="944545"/>
            <a:ext cx="8703218" cy="522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6335861-5FAD-1DEB-4413-B4E1A7C8F60E}"/>
              </a:ext>
            </a:extLst>
          </p:cNvPr>
          <p:cNvSpPr/>
          <p:nvPr/>
        </p:nvSpPr>
        <p:spPr>
          <a:xfrm>
            <a:off x="2216124" y="3322460"/>
            <a:ext cx="479410" cy="2450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0B246EE-FD2F-124B-7967-23CCC4F58A42}"/>
              </a:ext>
            </a:extLst>
          </p:cNvPr>
          <p:cNvSpPr txBox="1">
            <a:spLocks/>
          </p:cNvSpPr>
          <p:nvPr/>
        </p:nvSpPr>
        <p:spPr>
          <a:xfrm>
            <a:off x="58719" y="6375055"/>
            <a:ext cx="2354456" cy="623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de-CH" sz="1000" noProof="0" dirty="0">
                <a:solidFill>
                  <a:schemeClr val="bg1"/>
                </a:solidFill>
                <a:ea typeface="+mn-ea"/>
                <a:cs typeface="+mn-cs"/>
              </a:rPr>
              <a:t>Quelle: Elektrizitätsstatistik BFE</a:t>
            </a:r>
          </a:p>
        </p:txBody>
      </p:sp>
    </p:spTree>
    <p:extLst>
      <p:ext uri="{BB962C8B-B14F-4D97-AF65-F5344CB8AC3E}">
        <p14:creationId xmlns:p14="http://schemas.microsoft.com/office/powerpoint/2010/main" val="7038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1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3169AB-636E-4159-ADDE-DBE46CCA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e-CH" sz="4000" dirty="0">
                <a:solidFill>
                  <a:srgbClr val="FFFFFF"/>
                </a:solidFill>
              </a:rPr>
              <a:t>Neues Stromgesetz: </a:t>
            </a:r>
            <a:r>
              <a:rPr lang="de-CH" sz="2000" dirty="0">
                <a:solidFill>
                  <a:srgbClr val="FFFFFF"/>
                </a:solidFill>
              </a:rPr>
              <a:t>Wichtige Korrekturen der Energiestrategie 2050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26A0FAF-265F-48C3-B151-DAD3B69D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e-CH" sz="1400" b="1" dirty="0">
                <a:solidFill>
                  <a:srgbClr val="FF0000"/>
                </a:solidFill>
              </a:rPr>
              <a:t>Fokus auf Winterproduktion und Wasserkraft</a:t>
            </a:r>
          </a:p>
          <a:p>
            <a:pPr lvl="1"/>
            <a:r>
              <a:rPr lang="de-DE" sz="1400" dirty="0">
                <a:solidFill>
                  <a:srgbClr val="FF0000"/>
                </a:solidFill>
              </a:rPr>
              <a:t>+6 TWh Winterproduktion (</a:t>
            </a:r>
            <a:r>
              <a:rPr lang="de-DE" sz="1400" dirty="0" err="1">
                <a:solidFill>
                  <a:srgbClr val="FF0000"/>
                </a:solidFill>
              </a:rPr>
              <a:t>Grossprojekte</a:t>
            </a:r>
            <a:r>
              <a:rPr lang="de-DE" sz="1400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16 Wasserkraftprojekte verankert</a:t>
            </a:r>
            <a:endParaRPr lang="de-DE" sz="1400" dirty="0">
              <a:solidFill>
                <a:srgbClr val="FF0000"/>
              </a:solidFill>
            </a:endParaRP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Stromimport Okt – März max. 5 TWh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Restwassermengen dürfen im Krisenfall beschränkt werden (= +2.2 TWh)</a:t>
            </a:r>
          </a:p>
          <a:p>
            <a:r>
              <a:rPr lang="de-CH" sz="1400" b="1" dirty="0"/>
              <a:t>Erneuerbare (ohne Wasserkraft)</a:t>
            </a:r>
          </a:p>
          <a:p>
            <a:pPr lvl="1"/>
            <a:r>
              <a:rPr lang="de-DE" sz="1400" dirty="0"/>
              <a:t>PV-Gebäude: ist Selbstläufer, verringert Verbrauch, hilft im Frühling</a:t>
            </a:r>
          </a:p>
          <a:p>
            <a:pPr lvl="1"/>
            <a:r>
              <a:rPr lang="de-DE" sz="1400" dirty="0"/>
              <a:t>PV-Alpin: Auslaufmodell -&gt; </a:t>
            </a:r>
            <a:r>
              <a:rPr lang="de-CH" sz="1400" dirty="0"/>
              <a:t>Strategie gescheitert</a:t>
            </a:r>
            <a:endParaRPr lang="de-DE" sz="1400" dirty="0"/>
          </a:p>
          <a:p>
            <a:pPr lvl="1"/>
            <a:r>
              <a:rPr lang="de-CH" sz="1400" dirty="0"/>
              <a:t>Wind-Zubau: wird marginal sein: ca. 200 Anlagen</a:t>
            </a:r>
            <a:endParaRPr lang="de-CH" sz="1400" dirty="0">
              <a:solidFill>
                <a:srgbClr val="FF0000"/>
              </a:solidFill>
            </a:endParaRPr>
          </a:p>
          <a:p>
            <a:r>
              <a:rPr lang="de-CH" sz="1400" b="1" dirty="0"/>
              <a:t>Stromnetze</a:t>
            </a:r>
          </a:p>
          <a:p>
            <a:pPr lvl="1"/>
            <a:r>
              <a:rPr lang="de-CH" sz="1400" dirty="0"/>
              <a:t>Investitionen durch Netzbetreiber in lokale Speicher möglich</a:t>
            </a:r>
          </a:p>
          <a:p>
            <a:pPr lvl="1"/>
            <a:r>
              <a:rPr lang="de-CH" sz="1400" dirty="0"/>
              <a:t>Lokale Elektrizitätsgemeinschaften (LEG) möglich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Lasten zu hoch: Abriegelungen möglich und nötig</a:t>
            </a:r>
          </a:p>
          <a:p>
            <a:r>
              <a:rPr lang="de-CH" sz="1400" b="1" dirty="0"/>
              <a:t>Kosten +2.3 Rp / KWh</a:t>
            </a:r>
          </a:p>
          <a:p>
            <a:pPr lvl="1"/>
            <a:r>
              <a:rPr lang="de-CH" sz="1400" dirty="0"/>
              <a:t>Netzzuschläge werden eingehalten, aber nicht wieder abgeschafft</a:t>
            </a:r>
          </a:p>
          <a:p>
            <a:pPr lvl="1"/>
            <a:r>
              <a:rPr lang="de-CH" sz="1400" dirty="0"/>
              <a:t>Fokus Netzkosten (Leitungen, Trafos, Speicher)</a:t>
            </a:r>
          </a:p>
          <a:p>
            <a:pPr lvl="1"/>
            <a:r>
              <a:rPr lang="de-CH" sz="1400" dirty="0"/>
              <a:t>Stromkosten werden geglättet durch strukturierte Beschaffung</a:t>
            </a:r>
          </a:p>
        </p:txBody>
      </p:sp>
    </p:spTree>
    <p:extLst>
      <p:ext uri="{BB962C8B-B14F-4D97-AF65-F5344CB8AC3E}">
        <p14:creationId xmlns:p14="http://schemas.microsoft.com/office/powerpoint/2010/main" val="155003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B1AF4F-6501-9E53-1724-1EE61C682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B9C91D-9129-D484-6DDC-06FF81D1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e-CH" sz="3200" dirty="0">
                <a:solidFill>
                  <a:srgbClr val="FFFFFF"/>
                </a:solidFill>
              </a:rPr>
              <a:t>Beschleunigungs-Erlass:</a:t>
            </a:r>
            <a:br>
              <a:rPr lang="de-CH" sz="3200" dirty="0">
                <a:solidFill>
                  <a:srgbClr val="FFFFFF"/>
                </a:solidFill>
              </a:rPr>
            </a:br>
            <a:r>
              <a:rPr lang="de-CH" sz="2000" dirty="0">
                <a:solidFill>
                  <a:srgbClr val="FFFFFF"/>
                </a:solidFill>
              </a:rPr>
              <a:t>Weitere wichtige Pflöcke eingeschlagen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DA8173-9BE7-0078-32E1-00405F4F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e-CH" sz="1400" b="1" dirty="0">
                <a:solidFill>
                  <a:srgbClr val="FF0000"/>
                </a:solidFill>
              </a:rPr>
              <a:t>Fokus auf Winterproduktion und Wasserkraft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Beschleunigung 16 Wasserkraftprojekte von 3 – 5 Jahren (Kantonsgericht), grundsätzliche Beschwerdemöglichkeiten bleiben erhalten</a:t>
            </a:r>
          </a:p>
          <a:p>
            <a:pPr lvl="1"/>
            <a:r>
              <a:rPr lang="de-DE" sz="1400" dirty="0">
                <a:solidFill>
                  <a:srgbClr val="FF0000"/>
                </a:solidFill>
              </a:rPr>
              <a:t>Zusatzkonzessionen und Erhöhung von Staumauern vereinfacht</a:t>
            </a:r>
          </a:p>
          <a:p>
            <a:pPr lvl="1"/>
            <a:r>
              <a:rPr lang="de-DE" sz="1400" dirty="0">
                <a:solidFill>
                  <a:srgbClr val="FF0000"/>
                </a:solidFill>
              </a:rPr>
              <a:t>Mehr Flexibilität bei Ausgleichs- und </a:t>
            </a:r>
            <a:r>
              <a:rPr lang="de-DE" sz="1400" dirty="0" err="1">
                <a:solidFill>
                  <a:srgbClr val="FF0000"/>
                </a:solidFill>
              </a:rPr>
              <a:t>Ersatzmassnahmen</a:t>
            </a:r>
            <a:endParaRPr lang="de-CH" sz="1400" dirty="0">
              <a:solidFill>
                <a:srgbClr val="FF0000"/>
              </a:solidFill>
            </a:endParaRPr>
          </a:p>
          <a:p>
            <a:r>
              <a:rPr lang="de-CH" sz="1400" b="1" dirty="0">
                <a:solidFill>
                  <a:srgbClr val="FF0000"/>
                </a:solidFill>
              </a:rPr>
              <a:t>Erneuerbare, ohne Wasserkraft</a:t>
            </a:r>
          </a:p>
          <a:p>
            <a:pPr lvl="1"/>
            <a:r>
              <a:rPr lang="de-DE" sz="1400" dirty="0">
                <a:solidFill>
                  <a:srgbClr val="FF0000"/>
                </a:solidFill>
              </a:rPr>
              <a:t>Vergütung von PV marktnaher ausgestaltet, verhindert hohe Netzinvestitionen (Glättung von Spitzenlasten)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Wind, Freiflächen PV und Alpin PV: Mitsprache von Gemeinden gesetzlich verankert</a:t>
            </a:r>
          </a:p>
        </p:txBody>
      </p:sp>
    </p:spTree>
    <p:extLst>
      <p:ext uri="{BB962C8B-B14F-4D97-AF65-F5344CB8AC3E}">
        <p14:creationId xmlns:p14="http://schemas.microsoft.com/office/powerpoint/2010/main" val="41553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F68132-13CC-E6A1-B237-EDEAC1783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indkraftanlagen auf einem Hügel">
            <a:extLst>
              <a:ext uri="{FF2B5EF4-FFF2-40B4-BE49-F238E27FC236}">
                <a16:creationId xmlns:a16="http://schemas.microsoft.com/office/drawing/2014/main" id="{C5EFE165-5F48-0DFE-5153-CD1986135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3DE0B28-7503-5FAC-827E-4FAE2DB5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Axpo</a:t>
            </a:r>
            <a:r>
              <a:rPr lang="en-US" sz="5200" dirty="0">
                <a:solidFill>
                  <a:srgbClr val="FFFFFF"/>
                </a:solidFill>
              </a:rPr>
              <a:t> Energy Reports 2026</a:t>
            </a:r>
          </a:p>
        </p:txBody>
      </p:sp>
    </p:spTree>
    <p:extLst>
      <p:ext uri="{BB962C8B-B14F-4D97-AF65-F5344CB8AC3E}">
        <p14:creationId xmlns:p14="http://schemas.microsoft.com/office/powerpoint/2010/main" val="425519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347C2E-0172-BADE-375A-1414D5012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D1080D-82F8-9F2E-4E56-6F7F8F50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de-CH" sz="4000" dirty="0">
                <a:solidFill>
                  <a:srgbClr val="FFFFFF"/>
                </a:solidFill>
              </a:rPr>
              <a:t>Axpo Prognosen: Produktion und Verbrauch 2050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18F452-BF54-45E5-F46C-23FCE5319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679954"/>
            <a:ext cx="8917913" cy="511565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ADE9D2D2-99B8-9734-9B5F-7FC69BC43536}"/>
              </a:ext>
            </a:extLst>
          </p:cNvPr>
          <p:cNvSpPr/>
          <p:nvPr/>
        </p:nvSpPr>
        <p:spPr>
          <a:xfrm>
            <a:off x="1235947" y="6481187"/>
            <a:ext cx="1784090" cy="376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19FC84C-A2DC-2C48-BC27-672677392536}"/>
              </a:ext>
            </a:extLst>
          </p:cNvPr>
          <p:cNvSpPr/>
          <p:nvPr/>
        </p:nvSpPr>
        <p:spPr>
          <a:xfrm>
            <a:off x="9889252" y="6375055"/>
            <a:ext cx="552660" cy="376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A874CC17-AA71-0D2F-19AD-D67FFD7C940C}"/>
              </a:ext>
            </a:extLst>
          </p:cNvPr>
          <p:cNvSpPr txBox="1">
            <a:spLocks/>
          </p:cNvSpPr>
          <p:nvPr/>
        </p:nvSpPr>
        <p:spPr>
          <a:xfrm>
            <a:off x="58719" y="6375055"/>
            <a:ext cx="2354456" cy="623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200" dirty="0">
                <a:ea typeface="+mn-ea"/>
                <a:cs typeface="+mn-cs"/>
              </a:rPr>
              <a:t>Quelle: </a:t>
            </a:r>
            <a:r>
              <a:rPr lang="en-US" sz="1200" dirty="0" err="1">
                <a:ea typeface="+mn-ea"/>
                <a:cs typeface="+mn-cs"/>
              </a:rPr>
              <a:t>Axpo</a:t>
            </a:r>
            <a:r>
              <a:rPr lang="en-US" sz="1200" dirty="0">
                <a:ea typeface="+mn-ea"/>
                <a:cs typeface="+mn-cs"/>
              </a:rPr>
              <a:t> Energy Reports 2026</a:t>
            </a:r>
          </a:p>
        </p:txBody>
      </p:sp>
    </p:spTree>
    <p:extLst>
      <p:ext uri="{BB962C8B-B14F-4D97-AF65-F5344CB8AC3E}">
        <p14:creationId xmlns:p14="http://schemas.microsoft.com/office/powerpoint/2010/main" val="85110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A0C8C9-7136-22DF-09CD-EC576A200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DFE1AC-EAE1-2F04-0204-D77EEFDE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Axpo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Szenarien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Strommix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98A029-47F3-2E7F-D77C-478F83EDD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58" y="1118048"/>
            <a:ext cx="8113542" cy="434825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7908E6D-48E3-3D57-D94F-21661B129AF6}"/>
              </a:ext>
            </a:extLst>
          </p:cNvPr>
          <p:cNvSpPr txBox="1">
            <a:spLocks/>
          </p:cNvSpPr>
          <p:nvPr/>
        </p:nvSpPr>
        <p:spPr>
          <a:xfrm>
            <a:off x="6568481" y="5928559"/>
            <a:ext cx="2354456" cy="623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200" dirty="0">
                <a:ea typeface="+mn-ea"/>
                <a:cs typeface="+mn-cs"/>
              </a:rPr>
              <a:t>Quelle: </a:t>
            </a:r>
            <a:r>
              <a:rPr lang="en-US" sz="1200" dirty="0" err="1">
                <a:ea typeface="+mn-ea"/>
                <a:cs typeface="+mn-cs"/>
              </a:rPr>
              <a:t>Axpo</a:t>
            </a:r>
            <a:r>
              <a:rPr lang="en-US" sz="1200" dirty="0">
                <a:ea typeface="+mn-ea"/>
                <a:cs typeface="+mn-cs"/>
              </a:rPr>
              <a:t> Energy Reports 2026</a:t>
            </a:r>
          </a:p>
        </p:txBody>
      </p:sp>
    </p:spTree>
    <p:extLst>
      <p:ext uri="{BB962C8B-B14F-4D97-AF65-F5344CB8AC3E}">
        <p14:creationId xmlns:p14="http://schemas.microsoft.com/office/powerpoint/2010/main" val="74724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B707F6-9319-9342-AA7E-8076C189F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Grafik 4" descr="Ein Bild, das Text, Screenshot, Software, Schrift enthält.&#10;&#10;KI-generierte Inhalte können fehlerhaft sein.">
            <a:extLst>
              <a:ext uri="{FF2B5EF4-FFF2-40B4-BE49-F238E27FC236}">
                <a16:creationId xmlns:a16="http://schemas.microsoft.com/office/drawing/2014/main" id="{6A8D9F91-0CDC-9C63-B213-1649392DB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1496112"/>
            <a:ext cx="7225748" cy="386577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9A96756F-943C-1B70-AF91-1B149D36127C}"/>
              </a:ext>
            </a:extLst>
          </p:cNvPr>
          <p:cNvSpPr txBox="1">
            <a:spLocks/>
          </p:cNvSpPr>
          <p:nvPr/>
        </p:nvSpPr>
        <p:spPr>
          <a:xfrm>
            <a:off x="6568481" y="5928559"/>
            <a:ext cx="2354456" cy="623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200" dirty="0">
                <a:ea typeface="+mn-ea"/>
                <a:cs typeface="+mn-cs"/>
              </a:rPr>
              <a:t>Quelle: </a:t>
            </a:r>
            <a:r>
              <a:rPr lang="en-US" sz="1200" dirty="0" err="1">
                <a:ea typeface="+mn-ea"/>
                <a:cs typeface="+mn-cs"/>
              </a:rPr>
              <a:t>Axpo</a:t>
            </a:r>
            <a:r>
              <a:rPr lang="en-US" sz="1200" dirty="0">
                <a:ea typeface="+mn-ea"/>
                <a:cs typeface="+mn-cs"/>
              </a:rPr>
              <a:t> Energy Reports 2026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7F8FD65-1F5C-33CA-B6DA-10F7EE919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0BB1117-5DA7-A03E-90A7-C4DCDB29A0D7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FFFFFF"/>
                </a:solidFill>
              </a:rPr>
              <a:t>Axpo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Szenarien</a:t>
            </a:r>
            <a:r>
              <a:rPr lang="en-US" sz="4000" dirty="0">
                <a:solidFill>
                  <a:srgbClr val="FFFFFF"/>
                </a:solidFill>
              </a:rPr>
              <a:t>: Kosten</a:t>
            </a:r>
          </a:p>
        </p:txBody>
      </p:sp>
    </p:spTree>
    <p:extLst>
      <p:ext uri="{BB962C8B-B14F-4D97-AF65-F5344CB8AC3E}">
        <p14:creationId xmlns:p14="http://schemas.microsoft.com/office/powerpoint/2010/main" val="365231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84BC6-8865-2A69-C45F-2F92F1F69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0C3E98-E85A-6747-AD02-7B4B810F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e-CH" sz="3400" dirty="0">
                <a:solidFill>
                  <a:srgbClr val="FFFFFF"/>
                </a:solidFill>
              </a:rPr>
              <a:t>Grundsatz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D5EE4E-0227-F3A1-1789-8BFACCBB3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96" y="3520804"/>
            <a:ext cx="3920291" cy="3136232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1F50866-FE3A-A9E3-1E1D-D6057F450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942283"/>
            <a:ext cx="7449167" cy="31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200" b="1" dirty="0"/>
              <a:t>Artikel 89 Bundesverfassung</a:t>
            </a:r>
          </a:p>
          <a:p>
            <a:r>
              <a:rPr lang="de-DE" dirty="0"/>
              <a:t>Bund und Kantone setzen sich im Rahmen ihrer Zuständigkeiten ein für eine </a:t>
            </a:r>
            <a:r>
              <a:rPr lang="de-DE" b="1" dirty="0"/>
              <a:t>aus­reichende</a:t>
            </a:r>
            <a:r>
              <a:rPr lang="de-DE" dirty="0"/>
              <a:t>, </a:t>
            </a:r>
            <a:r>
              <a:rPr lang="de-DE" b="1" dirty="0"/>
              <a:t>breit gefächerte</a:t>
            </a:r>
            <a:r>
              <a:rPr lang="de-DE" dirty="0"/>
              <a:t>, </a:t>
            </a:r>
            <a:r>
              <a:rPr lang="de-DE" b="1" dirty="0"/>
              <a:t>sichere</a:t>
            </a:r>
            <a:r>
              <a:rPr lang="de-DE" dirty="0"/>
              <a:t>, </a:t>
            </a:r>
            <a:r>
              <a:rPr lang="de-DE" b="1" dirty="0"/>
              <a:t>wirtschaftliche</a:t>
            </a:r>
            <a:r>
              <a:rPr lang="de-DE" dirty="0"/>
              <a:t> und </a:t>
            </a:r>
            <a:r>
              <a:rPr lang="de-DE" b="1" dirty="0"/>
              <a:t>umweltverträgliche</a:t>
            </a:r>
            <a:r>
              <a:rPr lang="de-DE" dirty="0"/>
              <a:t> Energie­versorgung sowie für einen sparsamen und rationellen Energieverbrauch.</a:t>
            </a:r>
            <a:endParaRPr lang="de-CH" sz="2200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551B0B1-5F0F-40F3-9BA2-341A634FC47C}"/>
              </a:ext>
            </a:extLst>
          </p:cNvPr>
          <p:cNvCxnSpPr>
            <a:cxnSpLocks/>
          </p:cNvCxnSpPr>
          <p:nvPr/>
        </p:nvCxnSpPr>
        <p:spPr>
          <a:xfrm>
            <a:off x="8791662" y="2137942"/>
            <a:ext cx="286815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CF10E9B-9532-A4CC-9B9B-817E5E3AB1FB}"/>
              </a:ext>
            </a:extLst>
          </p:cNvPr>
          <p:cNvCxnSpPr>
            <a:cxnSpLocks/>
          </p:cNvCxnSpPr>
          <p:nvPr/>
        </p:nvCxnSpPr>
        <p:spPr>
          <a:xfrm>
            <a:off x="4657283" y="2542012"/>
            <a:ext cx="286815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72DEF724-1C11-B400-1F45-2C09877A7B7F}"/>
              </a:ext>
            </a:extLst>
          </p:cNvPr>
          <p:cNvCxnSpPr>
            <a:cxnSpLocks/>
          </p:cNvCxnSpPr>
          <p:nvPr/>
        </p:nvCxnSpPr>
        <p:spPr>
          <a:xfrm>
            <a:off x="4675459" y="2937693"/>
            <a:ext cx="286815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7BD63DF1-2005-89E9-C358-C6380DCC74EC}"/>
              </a:ext>
            </a:extLst>
          </p:cNvPr>
          <p:cNvCxnSpPr>
            <a:cxnSpLocks/>
          </p:cNvCxnSpPr>
          <p:nvPr/>
        </p:nvCxnSpPr>
        <p:spPr>
          <a:xfrm>
            <a:off x="7609326" y="2529577"/>
            <a:ext cx="2272905" cy="0"/>
          </a:xfrm>
          <a:prstGeom prst="line">
            <a:avLst/>
          </a:prstGeom>
          <a:ln w="38100">
            <a:solidFill>
              <a:srgbClr val="D667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F297158-592D-181B-D3A8-0EE3E284EF40}"/>
              </a:ext>
            </a:extLst>
          </p:cNvPr>
          <p:cNvCxnSpPr>
            <a:cxnSpLocks/>
          </p:cNvCxnSpPr>
          <p:nvPr/>
        </p:nvCxnSpPr>
        <p:spPr>
          <a:xfrm>
            <a:off x="6091359" y="3324984"/>
            <a:ext cx="1534745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7F34669-9085-4A6C-73EC-154201B1A2E2}"/>
              </a:ext>
            </a:extLst>
          </p:cNvPr>
          <p:cNvCxnSpPr>
            <a:cxnSpLocks/>
          </p:cNvCxnSpPr>
          <p:nvPr/>
        </p:nvCxnSpPr>
        <p:spPr>
          <a:xfrm>
            <a:off x="8389431" y="3324984"/>
            <a:ext cx="1534745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4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FEB13F-7ACC-59F5-29C2-908C5922C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Grafik 4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F5D06EB5-FA1C-6359-52B1-5CA3437BD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1550306"/>
            <a:ext cx="7225748" cy="375738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DAAB4C5-F23C-6D7C-D9BE-3A7E6C7CDBE7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FFFFFF"/>
                </a:solidFill>
              </a:rPr>
              <a:t>Axpo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Szenarien</a:t>
            </a:r>
            <a:r>
              <a:rPr lang="en-US" sz="4000" dirty="0">
                <a:solidFill>
                  <a:srgbClr val="FFFFFF"/>
                </a:solidFill>
              </a:rPr>
              <a:t>: Kosten II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232529D-10FB-4383-0C41-F6792F46F9A9}"/>
              </a:ext>
            </a:extLst>
          </p:cNvPr>
          <p:cNvSpPr txBox="1">
            <a:spLocks/>
          </p:cNvSpPr>
          <p:nvPr/>
        </p:nvSpPr>
        <p:spPr>
          <a:xfrm>
            <a:off x="6568481" y="5928559"/>
            <a:ext cx="2354456" cy="623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200" dirty="0">
                <a:ea typeface="+mn-ea"/>
                <a:cs typeface="+mn-cs"/>
              </a:rPr>
              <a:t>Quelle: </a:t>
            </a:r>
            <a:r>
              <a:rPr lang="en-US" sz="1200" dirty="0" err="1">
                <a:ea typeface="+mn-ea"/>
                <a:cs typeface="+mn-cs"/>
              </a:rPr>
              <a:t>Axpo</a:t>
            </a:r>
            <a:r>
              <a:rPr lang="en-US" sz="1200" dirty="0">
                <a:ea typeface="+mn-ea"/>
                <a:cs typeface="+mn-cs"/>
              </a:rPr>
              <a:t> Energy Reports 2026</a:t>
            </a:r>
          </a:p>
        </p:txBody>
      </p:sp>
    </p:spTree>
    <p:extLst>
      <p:ext uri="{BB962C8B-B14F-4D97-AF65-F5344CB8AC3E}">
        <p14:creationId xmlns:p14="http://schemas.microsoft.com/office/powerpoint/2010/main" val="2358221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47C88-194A-BC37-D203-676C6A144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1E88F3-4F85-EAC7-98C2-83DCEC67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CH" sz="4000" dirty="0">
                <a:solidFill>
                  <a:srgbClr val="FFFFFF"/>
                </a:solidFill>
              </a:rPr>
              <a:t>Was heisst Netto-Null bis 2050?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224503-305D-83E7-71EB-25F2A15DE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3674" y="1647911"/>
            <a:ext cx="9851026" cy="5073279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557D2E3-8F41-AF0D-A7BC-7BFF010E8076}"/>
              </a:ext>
            </a:extLst>
          </p:cNvPr>
          <p:cNvGrpSpPr/>
          <p:nvPr/>
        </p:nvGrpSpPr>
        <p:grpSpPr>
          <a:xfrm>
            <a:off x="2030135" y="2041271"/>
            <a:ext cx="6266945" cy="3776356"/>
            <a:chOff x="2348917" y="1823157"/>
            <a:chExt cx="6266945" cy="3776356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6E4EF8DB-6FDF-F350-5AA8-FA5C29259079}"/>
                </a:ext>
              </a:extLst>
            </p:cNvPr>
            <p:cNvSpPr/>
            <p:nvPr/>
          </p:nvSpPr>
          <p:spPr>
            <a:xfrm>
              <a:off x="2348917" y="1823157"/>
              <a:ext cx="6266945" cy="3776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E2014F10-1228-7DE3-849C-AC3F538E7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339" y="1922161"/>
              <a:ext cx="6040700" cy="3577403"/>
            </a:xfrm>
            <a:prstGeom prst="rect">
              <a:avLst/>
            </a:prstGeom>
          </p:spPr>
        </p:pic>
      </p:grpSp>
      <p:sp>
        <p:nvSpPr>
          <p:cNvPr id="24" name="Titel 1">
            <a:extLst>
              <a:ext uri="{FF2B5EF4-FFF2-40B4-BE49-F238E27FC236}">
                <a16:creationId xmlns:a16="http://schemas.microsoft.com/office/drawing/2014/main" id="{4F858EF9-63CA-452D-378F-24DE5D99A770}"/>
              </a:ext>
            </a:extLst>
          </p:cNvPr>
          <p:cNvSpPr txBox="1">
            <a:spLocks/>
          </p:cNvSpPr>
          <p:nvPr/>
        </p:nvSpPr>
        <p:spPr>
          <a:xfrm>
            <a:off x="6374" y="6409678"/>
            <a:ext cx="2354456" cy="623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200" dirty="0">
                <a:ea typeface="+mn-ea"/>
                <a:cs typeface="+mn-cs"/>
              </a:rPr>
              <a:t>Quelle: </a:t>
            </a:r>
            <a:r>
              <a:rPr lang="en-US" sz="1200" dirty="0" err="1">
                <a:ea typeface="+mn-ea"/>
                <a:cs typeface="+mn-cs"/>
              </a:rPr>
              <a:t>Axpo</a:t>
            </a:r>
            <a:r>
              <a:rPr lang="en-US" sz="1200" dirty="0">
                <a:ea typeface="+mn-ea"/>
                <a:cs typeface="+mn-cs"/>
              </a:rPr>
              <a:t> Energy Reports 2026</a:t>
            </a:r>
          </a:p>
        </p:txBody>
      </p:sp>
    </p:spTree>
    <p:extLst>
      <p:ext uri="{BB962C8B-B14F-4D97-AF65-F5344CB8AC3E}">
        <p14:creationId xmlns:p14="http://schemas.microsoft.com/office/powerpoint/2010/main" val="33574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4712E1-BD8E-55FC-7376-730A39A13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D31696-544A-45D5-4DE6-C565BEBA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CH" sz="4000" dirty="0">
                <a:solidFill>
                  <a:schemeClr val="bg1"/>
                </a:solidFill>
              </a:rPr>
              <a:t>Jahresbetrachtung bis 2050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DFFA43-01EB-DC64-3781-3483988B2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539A32C-841E-88AB-66BA-DD2EEE72A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024"/>
            <a:ext cx="12192000" cy="4198347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6F1FC5CF-C18A-E88C-CD29-7BB61EA1B51F}"/>
              </a:ext>
            </a:extLst>
          </p:cNvPr>
          <p:cNvSpPr/>
          <p:nvPr/>
        </p:nvSpPr>
        <p:spPr>
          <a:xfrm>
            <a:off x="0" y="1829315"/>
            <a:ext cx="3128211" cy="1018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DEC8653-5CC0-B548-6847-2D2DD143CEAC}"/>
              </a:ext>
            </a:extLst>
          </p:cNvPr>
          <p:cNvSpPr txBox="1"/>
          <p:nvPr/>
        </p:nvSpPr>
        <p:spPr>
          <a:xfrm>
            <a:off x="10595811" y="452194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Wasser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2BF36E6-767D-0B21-AC43-BA17F94823BD}"/>
              </a:ext>
            </a:extLst>
          </p:cNvPr>
          <p:cNvSpPr txBox="1"/>
          <p:nvPr/>
        </p:nvSpPr>
        <p:spPr>
          <a:xfrm>
            <a:off x="10618249" y="340007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Solar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AACA164-E89C-179D-A87F-13FF676C723E}"/>
              </a:ext>
            </a:extLst>
          </p:cNvPr>
          <p:cNvSpPr txBox="1"/>
          <p:nvPr/>
        </p:nvSpPr>
        <p:spPr>
          <a:xfrm>
            <a:off x="10595813" y="392663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Wind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40238BB-A092-C742-EEDD-58AACAC838F3}"/>
              </a:ext>
            </a:extLst>
          </p:cNvPr>
          <p:cNvSpPr txBox="1"/>
          <p:nvPr/>
        </p:nvSpPr>
        <p:spPr>
          <a:xfrm>
            <a:off x="10630281" y="538359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Gas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E18ADD0-F907-8876-5491-214AE5EAC5D2}"/>
              </a:ext>
            </a:extLst>
          </p:cNvPr>
          <p:cNvSpPr txBox="1"/>
          <p:nvPr/>
        </p:nvSpPr>
        <p:spPr>
          <a:xfrm>
            <a:off x="10622260" y="511955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Biomasse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3F0AA57-2BD6-1830-8868-192945F1C0B8}"/>
              </a:ext>
            </a:extLst>
          </p:cNvPr>
          <p:cNvSpPr txBox="1"/>
          <p:nvPr/>
        </p:nvSpPr>
        <p:spPr>
          <a:xfrm>
            <a:off x="6659859" y="5316819"/>
            <a:ext cx="132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Kernenergie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EE9A3DB-EC10-3E9D-2FB4-DEE4C69BA09E}"/>
              </a:ext>
            </a:extLst>
          </p:cNvPr>
          <p:cNvSpPr txBox="1"/>
          <p:nvPr/>
        </p:nvSpPr>
        <p:spPr>
          <a:xfrm>
            <a:off x="0" y="6544963"/>
            <a:ext cx="2938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>
                <a:latin typeface="+mj-lt"/>
              </a:rPr>
              <a:t>Grafik von C. Imark, erstellt von Axpo Power Switcher</a:t>
            </a:r>
          </a:p>
        </p:txBody>
      </p:sp>
    </p:spTree>
    <p:extLst>
      <p:ext uri="{BB962C8B-B14F-4D97-AF65-F5344CB8AC3E}">
        <p14:creationId xmlns:p14="http://schemas.microsoft.com/office/powerpoint/2010/main" val="356034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A52F5E-0508-AFDE-840D-245B54F40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36E5BF-2B13-5F89-4DAE-A2D4ED25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CH" sz="4000" dirty="0">
                <a:solidFill>
                  <a:schemeClr val="bg1"/>
                </a:solidFill>
              </a:rPr>
              <a:t>Winterbetrachtung bis 2050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6E807529-C032-763F-22DB-E55647292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05"/>
            <a:ext cx="12192000" cy="4133336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D1999A9E-AE8C-0802-AC81-4D684998402D}"/>
              </a:ext>
            </a:extLst>
          </p:cNvPr>
          <p:cNvSpPr/>
          <p:nvPr/>
        </p:nvSpPr>
        <p:spPr>
          <a:xfrm>
            <a:off x="0" y="1804148"/>
            <a:ext cx="3128211" cy="1018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A14AD9A-0B93-D9FB-E6E0-0CBB99B6D251}"/>
              </a:ext>
            </a:extLst>
          </p:cNvPr>
          <p:cNvSpPr/>
          <p:nvPr/>
        </p:nvSpPr>
        <p:spPr>
          <a:xfrm>
            <a:off x="5614737" y="4757503"/>
            <a:ext cx="5776430" cy="1129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3766AE0-608D-44E4-DE99-C15401FB2432}"/>
              </a:ext>
            </a:extLst>
          </p:cNvPr>
          <p:cNvSpPr txBox="1"/>
          <p:nvPr/>
        </p:nvSpPr>
        <p:spPr>
          <a:xfrm>
            <a:off x="10595811" y="433635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Wasser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B2EEF8D-A1E4-DBB1-065F-5329DC4393A8}"/>
              </a:ext>
            </a:extLst>
          </p:cNvPr>
          <p:cNvSpPr txBox="1"/>
          <p:nvPr/>
        </p:nvSpPr>
        <p:spPr>
          <a:xfrm>
            <a:off x="10618249" y="327063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Solar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7640C97-DD0C-734D-29BD-5C4290BB987C}"/>
              </a:ext>
            </a:extLst>
          </p:cNvPr>
          <p:cNvSpPr txBox="1"/>
          <p:nvPr/>
        </p:nvSpPr>
        <p:spPr>
          <a:xfrm>
            <a:off x="10595813" y="379719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Wind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ABE0360-2D75-16DA-078F-19EFE3EA7E89}"/>
              </a:ext>
            </a:extLst>
          </p:cNvPr>
          <p:cNvSpPr txBox="1"/>
          <p:nvPr/>
        </p:nvSpPr>
        <p:spPr>
          <a:xfrm>
            <a:off x="10630281" y="518998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Gas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FD02E72-E838-0E45-D045-1D08C1C551B6}"/>
              </a:ext>
            </a:extLst>
          </p:cNvPr>
          <p:cNvSpPr txBox="1"/>
          <p:nvPr/>
        </p:nvSpPr>
        <p:spPr>
          <a:xfrm>
            <a:off x="10622260" y="4757503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Biomasse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6B53330-67F9-BB16-EEB1-70A8C2005F70}"/>
              </a:ext>
            </a:extLst>
          </p:cNvPr>
          <p:cNvSpPr txBox="1"/>
          <p:nvPr/>
        </p:nvSpPr>
        <p:spPr>
          <a:xfrm>
            <a:off x="6659859" y="5291652"/>
            <a:ext cx="132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Kernenergie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564B189-93D4-531F-332B-4BD1F67B93B9}"/>
              </a:ext>
            </a:extLst>
          </p:cNvPr>
          <p:cNvSpPr/>
          <p:nvPr/>
        </p:nvSpPr>
        <p:spPr>
          <a:xfrm>
            <a:off x="10472772" y="3829288"/>
            <a:ext cx="1074333" cy="305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C3BC9F9-B08C-2504-3CB0-992DBC913C44}"/>
              </a:ext>
            </a:extLst>
          </p:cNvPr>
          <p:cNvSpPr/>
          <p:nvPr/>
        </p:nvSpPr>
        <p:spPr>
          <a:xfrm rot="21291805">
            <a:off x="3432370" y="3110320"/>
            <a:ext cx="8339783" cy="585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9E254F9-D84F-7B5D-5108-EDD9273D1E2F}"/>
              </a:ext>
            </a:extLst>
          </p:cNvPr>
          <p:cNvSpPr txBox="1"/>
          <p:nvPr/>
        </p:nvSpPr>
        <p:spPr>
          <a:xfrm>
            <a:off x="0" y="6593812"/>
            <a:ext cx="2938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>
                <a:latin typeface="+mj-lt"/>
              </a:rPr>
              <a:t>Grafik von C. Imark, erstellt von Axpo Power Switcher</a:t>
            </a:r>
          </a:p>
        </p:txBody>
      </p:sp>
    </p:spTree>
    <p:extLst>
      <p:ext uri="{BB962C8B-B14F-4D97-AF65-F5344CB8AC3E}">
        <p14:creationId xmlns:p14="http://schemas.microsoft.com/office/powerpoint/2010/main" val="29936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3169AB-636E-4159-ADDE-DBE46CCA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e-CH" sz="4000" dirty="0">
                <a:solidFill>
                  <a:srgbClr val="FFFFFF"/>
                </a:solidFill>
              </a:rPr>
              <a:t>Zwischenfazit</a:t>
            </a:r>
            <a:br>
              <a:rPr lang="de-CH" sz="4000" dirty="0">
                <a:solidFill>
                  <a:srgbClr val="FFFFFF"/>
                </a:solidFill>
              </a:rPr>
            </a:br>
            <a:r>
              <a:rPr lang="de-CH" sz="2400" dirty="0">
                <a:solidFill>
                  <a:srgbClr val="FFFFFF"/>
                </a:solidFill>
              </a:rPr>
              <a:t>Energiestrategie 2050</a:t>
            </a:r>
            <a:br>
              <a:rPr lang="de-CH" sz="2400" dirty="0">
                <a:solidFill>
                  <a:srgbClr val="FFFFFF"/>
                </a:solidFill>
              </a:rPr>
            </a:br>
            <a:r>
              <a:rPr lang="de-CH" sz="2400" dirty="0">
                <a:solidFill>
                  <a:srgbClr val="FFFFFF"/>
                </a:solidFill>
              </a:rPr>
              <a:t>Netto-Null-Ziel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26A0FAF-265F-48C3-B151-DAD3B69D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e-CH" sz="2000" dirty="0"/>
              <a:t>Ohne den Ersatz bestehender Grundlastkraftwerke lässt sich die Stromlücke 2050 nicht schliessen.</a:t>
            </a:r>
          </a:p>
          <a:p>
            <a:r>
              <a:rPr lang="de-CH" sz="2000" dirty="0"/>
              <a:t>Der Ersatz bestehender Kernkraftwerke durch Neubau ist das wirtschaftlichste Szenario.</a:t>
            </a:r>
          </a:p>
          <a:p>
            <a:r>
              <a:rPr lang="de-CH" sz="2000" dirty="0"/>
              <a:t>Der Langzeitbetrieb bestehender Kernkraftwerke reduziert die Kosten jedes Szenarios deutlich.</a:t>
            </a:r>
          </a:p>
          <a:p>
            <a:r>
              <a:rPr lang="de-CH" sz="2000" dirty="0"/>
              <a:t>Wie das Netto-Null-Ziel umgesetzt und finanziert werden soll ist völlig unklar.</a:t>
            </a:r>
          </a:p>
        </p:txBody>
      </p:sp>
    </p:spTree>
    <p:extLst>
      <p:ext uri="{BB962C8B-B14F-4D97-AF65-F5344CB8AC3E}">
        <p14:creationId xmlns:p14="http://schemas.microsoft.com/office/powerpoint/2010/main" val="312390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moke from factory">
            <a:extLst>
              <a:ext uri="{FF2B5EF4-FFF2-40B4-BE49-F238E27FC236}">
                <a16:creationId xmlns:a16="http://schemas.microsoft.com/office/drawing/2014/main" id="{103A7C1F-611A-5524-EE3F-038FD7AC34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FCDEC0-C4C3-4352-B180-54764B6E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</a:t>
            </a:r>
            <a:r>
              <a:rPr lang="en-US" sz="4000" baseline="-2500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2154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1C1606F-5FB2-4FBA-AD65-F83E84C528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82727"/>
            <a:ext cx="11277600" cy="589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75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922B0A-F44B-0B2D-F852-2A1B69A11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112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Rectangle 112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0" name="Rectangle 112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2" name="Rectangle 112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6AC71D6-DBB5-6284-10CF-71CC74284088}"/>
              </a:ext>
            </a:extLst>
          </p:cNvPr>
          <p:cNvSpPr/>
          <p:nvPr/>
        </p:nvSpPr>
        <p:spPr>
          <a:xfrm>
            <a:off x="353353" y="587229"/>
            <a:ext cx="11382846" cy="58051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8FCF0F9-770C-A5B3-74E4-A391707C91EC}"/>
              </a:ext>
            </a:extLst>
          </p:cNvPr>
          <p:cNvSpPr txBox="1"/>
          <p:nvPr/>
        </p:nvSpPr>
        <p:spPr>
          <a:xfrm>
            <a:off x="8592159" y="2798607"/>
            <a:ext cx="29320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1990 - 2023</a:t>
            </a:r>
          </a:p>
          <a:p>
            <a:r>
              <a:rPr lang="de-CH" sz="2000" dirty="0"/>
              <a:t>Ausstoss effektiv:	  -24 %</a:t>
            </a:r>
          </a:p>
          <a:p>
            <a:r>
              <a:rPr lang="de-CH" sz="2000" dirty="0"/>
              <a:t>Ausstoss pro Kopf: -42.7 %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1CC9F5A-5CA8-086C-AB7F-23B4300CA101}"/>
              </a:ext>
            </a:extLst>
          </p:cNvPr>
          <p:cNvSpPr/>
          <p:nvPr/>
        </p:nvSpPr>
        <p:spPr>
          <a:xfrm>
            <a:off x="7124282" y="875547"/>
            <a:ext cx="1266092" cy="5198684"/>
          </a:xfrm>
          <a:prstGeom prst="rect">
            <a:avLst/>
          </a:prstGeom>
          <a:solidFill>
            <a:schemeClr val="accent5">
              <a:lumMod val="20000"/>
              <a:lumOff val="8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2B2A886-15EB-C824-13E3-230AC7207BC5}"/>
              </a:ext>
            </a:extLst>
          </p:cNvPr>
          <p:cNvSpPr txBox="1"/>
          <p:nvPr/>
        </p:nvSpPr>
        <p:spPr>
          <a:xfrm>
            <a:off x="8544534" y="5627532"/>
            <a:ext cx="311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1" dirty="0"/>
              <a:t>Quellen: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Bevölkerungsentwicklung vom 04.04.24: BfS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CO2-Statistik, Stand Juli 2025: BAFU</a:t>
            </a: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679F8872-261A-E1FE-E9CE-E1982CA8DF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481452"/>
              </p:ext>
            </p:extLst>
          </p:nvPr>
        </p:nvGraphicFramePr>
        <p:xfrm>
          <a:off x="361741" y="562708"/>
          <a:ext cx="8182793" cy="575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06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14F679-1405-56F8-DBEE-F6527C49C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112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Rectangle 112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0" name="Rectangle 112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2" name="Rectangle 112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1286843-3EF0-C84C-3C15-D1D41A8C2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EC6F8ED-539E-65A9-7C29-DA1D00563C76}"/>
              </a:ext>
            </a:extLst>
          </p:cNvPr>
          <p:cNvSpPr/>
          <p:nvPr/>
        </p:nvSpPr>
        <p:spPr>
          <a:xfrm>
            <a:off x="521181" y="245596"/>
            <a:ext cx="11218335" cy="64869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D410CA1-E356-2789-2974-531FED692A61}"/>
              </a:ext>
            </a:extLst>
          </p:cNvPr>
          <p:cNvSpPr txBox="1"/>
          <p:nvPr/>
        </p:nvSpPr>
        <p:spPr>
          <a:xfrm>
            <a:off x="693416" y="1672025"/>
            <a:ext cx="2569934" cy="41395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b="1" dirty="0"/>
              <a:t>Effizienz: CO2-Emission</a:t>
            </a:r>
          </a:p>
          <a:p>
            <a:r>
              <a:rPr lang="de-CH" b="1" dirty="0"/>
              <a:t>pro 1000 $ BIP (2017)</a:t>
            </a:r>
          </a:p>
          <a:p>
            <a:endParaRPr lang="de-CH" b="1" dirty="0"/>
          </a:p>
          <a:p>
            <a:r>
              <a:rPr lang="de-CH" dirty="0">
                <a:highlight>
                  <a:srgbClr val="FFFF00"/>
                </a:highlight>
              </a:rPr>
              <a:t>Schweiz		0.07 t</a:t>
            </a:r>
          </a:p>
          <a:p>
            <a:r>
              <a:rPr lang="de-CH" dirty="0"/>
              <a:t>Schweden	0.08 t</a:t>
            </a:r>
          </a:p>
          <a:p>
            <a:r>
              <a:rPr lang="de-CH" dirty="0"/>
              <a:t>Frankreich	0.10 t</a:t>
            </a:r>
          </a:p>
          <a:p>
            <a:r>
              <a:rPr lang="de-CH" dirty="0"/>
              <a:t>Deutschland	0.15 t</a:t>
            </a:r>
          </a:p>
          <a:p>
            <a:r>
              <a:rPr lang="de-CH" dirty="0"/>
              <a:t>Japan		0.22 t</a:t>
            </a:r>
          </a:p>
          <a:p>
            <a:r>
              <a:rPr lang="de-CH" dirty="0"/>
              <a:t>USA		0.25 t</a:t>
            </a:r>
          </a:p>
          <a:p>
            <a:r>
              <a:rPr lang="de-CH" dirty="0"/>
              <a:t>Russland		0.48 t</a:t>
            </a:r>
          </a:p>
          <a:p>
            <a:r>
              <a:rPr lang="de-CH" dirty="0">
                <a:highlight>
                  <a:srgbClr val="FFFF00"/>
                </a:highlight>
              </a:rPr>
              <a:t>China		0.50 t</a:t>
            </a:r>
          </a:p>
          <a:p>
            <a:r>
              <a:rPr lang="de-CH" dirty="0"/>
              <a:t>Welt		0.29 t</a:t>
            </a:r>
          </a:p>
          <a:p>
            <a:endParaRPr lang="de-CH" dirty="0"/>
          </a:p>
          <a:p>
            <a:endParaRPr lang="de-CH" dirty="0"/>
          </a:p>
          <a:p>
            <a:r>
              <a:rPr lang="de-CH" sz="1100" dirty="0"/>
              <a:t>Quelle: climateactiontracker.org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9F1BCC-4807-9001-ECCA-EDAA916B9DAE}"/>
              </a:ext>
            </a:extLst>
          </p:cNvPr>
          <p:cNvSpPr txBox="1"/>
          <p:nvPr/>
        </p:nvSpPr>
        <p:spPr>
          <a:xfrm>
            <a:off x="3653093" y="6086237"/>
            <a:ext cx="473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Quellen: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Entwicklung BIP: BfS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CO2 Statistik, Stand Juli 2025: BAFU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DF2A3D96-2DD7-8F89-BB0D-8B288E8F4D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113613"/>
              </p:ext>
            </p:extLst>
          </p:nvPr>
        </p:nvGraphicFramePr>
        <p:xfrm>
          <a:off x="3721768" y="241160"/>
          <a:ext cx="7932272" cy="572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21DC29AA-4EBF-B9C3-96EB-35A0303940B1}"/>
              </a:ext>
            </a:extLst>
          </p:cNvPr>
          <p:cNvSpPr txBox="1"/>
          <p:nvPr/>
        </p:nvSpPr>
        <p:spPr>
          <a:xfrm>
            <a:off x="4948054" y="4537883"/>
            <a:ext cx="2866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1990 - 2023</a:t>
            </a:r>
          </a:p>
          <a:p>
            <a:r>
              <a:rPr lang="de-CH" sz="2000" dirty="0"/>
              <a:t>Ausstoss pro BIP Fr: -65 %</a:t>
            </a:r>
          </a:p>
        </p:txBody>
      </p:sp>
    </p:spTree>
    <p:extLst>
      <p:ext uri="{BB962C8B-B14F-4D97-AF65-F5344CB8AC3E}">
        <p14:creationId xmlns:p14="http://schemas.microsoft.com/office/powerpoint/2010/main" val="21798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0CB9F4-14A5-421A-8D77-A7C6D40E9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2298" y="457200"/>
            <a:ext cx="8785108" cy="598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7D7D58-19F4-1F90-8625-5D471E57F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C99CB2-54F8-E927-6351-999D91EA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e-CH" sz="3400" dirty="0">
                <a:solidFill>
                  <a:srgbClr val="FFFFFF"/>
                </a:solidFill>
              </a:rPr>
              <a:t>Energiestrategie 2050: Versprechen vs. Realität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1AAFD7C-9EE8-9429-0C24-A38F6FE50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8" y="649480"/>
            <a:ext cx="6833661" cy="5877155"/>
          </a:xfrm>
        </p:spPr>
        <p:txBody>
          <a:bodyPr anchor="ctr">
            <a:normAutofit/>
          </a:bodyPr>
          <a:lstStyle/>
          <a:p>
            <a:r>
              <a:rPr lang="de-CH" sz="1600" b="1" dirty="0"/>
              <a:t>«Sicher, Sauber, Schweizerisch»</a:t>
            </a:r>
          </a:p>
          <a:p>
            <a:pPr marL="0" indent="0">
              <a:buNone/>
            </a:pPr>
            <a:r>
              <a:rPr lang="de-CH" sz="1600" dirty="0"/>
              <a:t>   	</a:t>
            </a:r>
            <a:r>
              <a:rPr lang="de-CH" sz="1600" dirty="0">
                <a:solidFill>
                  <a:srgbClr val="FF0000"/>
                </a:solidFill>
              </a:rPr>
              <a:t>Realität: Versorgung gefährdet, neue Gas-/Ölkraftwerke, 	Abhängigkeit bleibt, Prioritäten falsch, Geld verschwendet</a:t>
            </a:r>
          </a:p>
          <a:p>
            <a:r>
              <a:rPr lang="de-CH" sz="1600" b="1" dirty="0"/>
              <a:t>Ausstieg Kernenergie</a:t>
            </a:r>
          </a:p>
          <a:p>
            <a:pPr marL="0" indent="0">
              <a:buNone/>
            </a:pPr>
            <a:r>
              <a:rPr lang="de-CH" sz="1600" dirty="0">
                <a:solidFill>
                  <a:srgbClr val="FF0000"/>
                </a:solidFill>
              </a:rPr>
              <a:t>   	Realität: Weiter entfernt denn je, Laufzeitverlängerungen nötig,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1600" dirty="0">
                <a:solidFill>
                  <a:srgbClr val="FF0000"/>
                </a:solidFill>
              </a:rPr>
              <a:t>	Neubau</a:t>
            </a:r>
          </a:p>
          <a:p>
            <a:r>
              <a:rPr lang="de-CH" sz="1600" b="1" dirty="0"/>
              <a:t>Wasserkraft 37.4 TWh bis 2035, heute 36.7 TWh (+0.7 TWh)</a:t>
            </a:r>
          </a:p>
          <a:p>
            <a:pPr marL="0" indent="0">
              <a:buNone/>
            </a:pPr>
            <a:r>
              <a:rPr lang="de-CH" sz="1600" dirty="0"/>
              <a:t>   	</a:t>
            </a:r>
            <a:r>
              <a:rPr lang="de-CH" sz="1600" dirty="0">
                <a:solidFill>
                  <a:srgbClr val="FF0000"/>
                </a:solidFill>
              </a:rPr>
              <a:t>Realität bis 2035: 34.7 TWh (-2 TWh), wegen Restwassermengen 	und Einsprachen</a:t>
            </a:r>
          </a:p>
          <a:p>
            <a:r>
              <a:rPr lang="de-CH" sz="1600" b="1" dirty="0"/>
              <a:t>Erneuerbare (ohne Wasserkraft) 11.4 TWh bis 2035</a:t>
            </a:r>
          </a:p>
          <a:p>
            <a:pPr marL="0" indent="0">
              <a:buNone/>
            </a:pPr>
            <a:r>
              <a:rPr lang="de-CH" sz="1600" dirty="0"/>
              <a:t>   	</a:t>
            </a:r>
            <a:r>
              <a:rPr lang="de-CH" sz="1600" dirty="0">
                <a:solidFill>
                  <a:srgbClr val="FF0000"/>
                </a:solidFill>
              </a:rPr>
              <a:t>Realität: PV-Ziele erreichbar, eingeplante Bandenergie fehlt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1600" dirty="0">
                <a:solidFill>
                  <a:srgbClr val="FF0000"/>
                </a:solidFill>
              </a:rPr>
              <a:t>	komplett (Geothermie), Winterproduktion ungenügend</a:t>
            </a:r>
          </a:p>
          <a:p>
            <a:r>
              <a:rPr lang="de-CH" sz="1600" b="1" dirty="0"/>
              <a:t>Kosten +2.3 Rp / kWh (= 40.- pro Haushalt)</a:t>
            </a:r>
          </a:p>
          <a:p>
            <a:pPr marL="0" indent="0">
              <a:buNone/>
            </a:pPr>
            <a:r>
              <a:rPr lang="de-CH" sz="1600" dirty="0"/>
              <a:t>   	</a:t>
            </a:r>
            <a:r>
              <a:rPr lang="de-CH" sz="1600" dirty="0">
                <a:solidFill>
                  <a:srgbClr val="FF0000"/>
                </a:solidFill>
              </a:rPr>
              <a:t>Realität: Netzzuschläge werden eingehalten, aber nicht wieder 	abgeschafft, dazu kommen stark steigende Stromkosten 	(Verknappung) sowie 	zusätzliche Netzkosten (Leitungen, Trafos, 	Speicher)</a:t>
            </a:r>
          </a:p>
          <a:p>
            <a:r>
              <a:rPr lang="de-CH" sz="1600" b="1" dirty="0"/>
              <a:t>Grosse Lücken / Unsicherheiten, insbesondere mit Netto-Null-Ziel</a:t>
            </a:r>
          </a:p>
          <a:p>
            <a:pPr marL="0" indent="0">
              <a:buNone/>
            </a:pPr>
            <a:r>
              <a:rPr lang="de-CH" sz="1600" dirty="0">
                <a:solidFill>
                  <a:srgbClr val="FF0000"/>
                </a:solidFill>
              </a:rPr>
              <a:t>	Importstrategie kläglich gescheitert</a:t>
            </a:r>
          </a:p>
          <a:p>
            <a:pPr marL="0" indent="0">
              <a:buNone/>
            </a:pP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7513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F4BDA6C-2A6E-478F-80B2-851EB81A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 dirty="0" err="1">
                <a:solidFill>
                  <a:srgbClr val="FFFFFF"/>
                </a:solidFill>
              </a:rPr>
              <a:t>Treibhausgas-Reduktion</a:t>
            </a:r>
            <a:endParaRPr lang="de-CH" sz="4000" dirty="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50820-D32D-40A3-8EB3-115585410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fr-CH" sz="2000" b="1" dirty="0" err="1"/>
              <a:t>Reduktionspfad</a:t>
            </a:r>
            <a:r>
              <a:rPr lang="fr-CH" sz="2000" b="1" dirty="0"/>
              <a:t> und Energie-</a:t>
            </a:r>
            <a:r>
              <a:rPr lang="fr-CH" sz="2000" b="1" dirty="0" err="1"/>
              <a:t>Effizienzgrad</a:t>
            </a:r>
            <a:r>
              <a:rPr lang="fr-CH" sz="2000" b="1" dirty="0"/>
              <a:t> der Schweiz </a:t>
            </a:r>
            <a:r>
              <a:rPr lang="fr-CH" sz="2000" b="1" dirty="0" err="1"/>
              <a:t>sind</a:t>
            </a:r>
            <a:r>
              <a:rPr lang="fr-CH" sz="2000" b="1" dirty="0"/>
              <a:t> </a:t>
            </a:r>
            <a:r>
              <a:rPr lang="fr-CH" sz="2000" b="1" dirty="0" err="1"/>
              <a:t>weltweit</a:t>
            </a:r>
            <a:r>
              <a:rPr lang="fr-CH" sz="2000" b="1" dirty="0"/>
              <a:t> </a:t>
            </a:r>
            <a:r>
              <a:rPr lang="fr-CH" sz="2000" b="1" dirty="0" err="1"/>
              <a:t>Spitze</a:t>
            </a:r>
            <a:r>
              <a:rPr lang="fr-CH" sz="2000" b="1" dirty="0"/>
              <a:t>!</a:t>
            </a:r>
          </a:p>
          <a:p>
            <a:endParaRPr lang="fr-CH" sz="2000" dirty="0"/>
          </a:p>
          <a:p>
            <a:r>
              <a:rPr lang="fr-CH" sz="2000" dirty="0" err="1"/>
              <a:t>Strassburger</a:t>
            </a:r>
            <a:r>
              <a:rPr lang="fr-CH" sz="2000" dirty="0"/>
              <a:t> </a:t>
            </a:r>
            <a:r>
              <a:rPr lang="fr-CH" sz="2000" dirty="0" err="1"/>
              <a:t>Skandal-Urteil</a:t>
            </a:r>
            <a:endParaRPr lang="fr-CH" sz="2000" dirty="0"/>
          </a:p>
          <a:p>
            <a:pPr lvl="1"/>
            <a:r>
              <a:rPr lang="fr-CH" sz="2000" dirty="0" err="1"/>
              <a:t>Grundsätzlich</a:t>
            </a:r>
            <a:r>
              <a:rPr lang="fr-CH" sz="2000" dirty="0"/>
              <a:t>:</a:t>
            </a:r>
          </a:p>
          <a:p>
            <a:pPr lvl="2"/>
            <a:r>
              <a:rPr lang="fr-CH" dirty="0" err="1"/>
              <a:t>Keine</a:t>
            </a:r>
            <a:r>
              <a:rPr lang="fr-CH" dirty="0"/>
              <a:t> </a:t>
            </a:r>
            <a:r>
              <a:rPr lang="fr-CH" dirty="0" err="1"/>
              <a:t>Einmischung</a:t>
            </a:r>
            <a:r>
              <a:rPr lang="fr-CH" dirty="0"/>
              <a:t> in </a:t>
            </a:r>
            <a:r>
              <a:rPr lang="fr-CH" dirty="0" err="1"/>
              <a:t>direkte</a:t>
            </a:r>
            <a:r>
              <a:rPr lang="fr-CH" dirty="0"/>
              <a:t> </a:t>
            </a:r>
            <a:r>
              <a:rPr lang="fr-CH" dirty="0" err="1"/>
              <a:t>Demokratie</a:t>
            </a:r>
            <a:r>
              <a:rPr lang="fr-CH" dirty="0"/>
              <a:t> der Schweiz</a:t>
            </a:r>
          </a:p>
          <a:p>
            <a:pPr lvl="2"/>
            <a:r>
              <a:rPr lang="fr-CH" dirty="0" err="1"/>
              <a:t>Ablehnung</a:t>
            </a:r>
            <a:r>
              <a:rPr lang="fr-CH" dirty="0"/>
              <a:t> </a:t>
            </a:r>
            <a:r>
              <a:rPr lang="fr-CH" dirty="0" err="1"/>
              <a:t>politischer</a:t>
            </a:r>
            <a:r>
              <a:rPr lang="fr-CH" dirty="0"/>
              <a:t> </a:t>
            </a:r>
            <a:r>
              <a:rPr lang="fr-CH" dirty="0" err="1"/>
              <a:t>Urteile</a:t>
            </a:r>
            <a:endParaRPr lang="fr-CH" dirty="0"/>
          </a:p>
          <a:p>
            <a:pPr marL="914400" lvl="2" indent="0">
              <a:buNone/>
            </a:pPr>
            <a:endParaRPr lang="fr-CH" dirty="0"/>
          </a:p>
          <a:p>
            <a:pPr lvl="1"/>
            <a:r>
              <a:rPr lang="fr-CH" sz="2000" dirty="0" err="1"/>
              <a:t>Inhaltlich</a:t>
            </a:r>
            <a:endParaRPr lang="fr-CH" sz="2000" dirty="0"/>
          </a:p>
          <a:p>
            <a:pPr lvl="2"/>
            <a:r>
              <a:rPr lang="fr-CH" dirty="0" err="1"/>
              <a:t>Keine</a:t>
            </a:r>
            <a:r>
              <a:rPr lang="fr-CH" dirty="0"/>
              <a:t> </a:t>
            </a:r>
            <a:r>
              <a:rPr lang="fr-CH" dirty="0" err="1"/>
              <a:t>Berücksichtigung</a:t>
            </a:r>
            <a:r>
              <a:rPr lang="fr-CH" dirty="0"/>
              <a:t> der </a:t>
            </a:r>
            <a:r>
              <a:rPr lang="fr-CH" dirty="0" err="1"/>
              <a:t>aktuellen</a:t>
            </a:r>
            <a:r>
              <a:rPr lang="fr-CH" dirty="0"/>
              <a:t> </a:t>
            </a:r>
            <a:r>
              <a:rPr lang="fr-CH" dirty="0" err="1"/>
              <a:t>Entwicklungen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015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F4BDA6C-2A6E-478F-80B2-851EB81A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rgbClr val="FFFFFF"/>
                </a:solidFill>
              </a:rPr>
              <a:t>Fazit</a:t>
            </a:r>
            <a:endParaRPr lang="de-CH" sz="400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50820-D32D-40A3-8EB3-115585410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724031" cy="4309107"/>
          </a:xfrm>
        </p:spPr>
        <p:txBody>
          <a:bodyPr anchor="ctr">
            <a:normAutofit fontScale="85000" lnSpcReduction="20000"/>
          </a:bodyPr>
          <a:lstStyle/>
          <a:p>
            <a:r>
              <a:rPr lang="de-CH" sz="1700" noProof="0" dirty="0"/>
              <a:t>Energiestrategie 2050 ist gescheitert und wird schrittweise korrigiert.</a:t>
            </a:r>
          </a:p>
          <a:p>
            <a:pPr lvl="1"/>
            <a:r>
              <a:rPr lang="de-CH" sz="1600" dirty="0"/>
              <a:t>Erhebliche Winter-Stromlücke um 2050, ohne Strom –&gt; keine Dekarbonisierung</a:t>
            </a:r>
          </a:p>
          <a:p>
            <a:pPr marL="0" indent="0">
              <a:buNone/>
            </a:pPr>
            <a:endParaRPr lang="de-CH" sz="1700" noProof="0" dirty="0"/>
          </a:p>
          <a:p>
            <a:r>
              <a:rPr lang="de-CH" sz="1700" noProof="0" dirty="0"/>
              <a:t>Netto-Null-Ziel ist volkswirtschaftlich schädlich und ohne Kernenergie unrealistisch.</a:t>
            </a:r>
          </a:p>
          <a:p>
            <a:pPr marL="0" indent="0">
              <a:buNone/>
            </a:pPr>
            <a:endParaRPr lang="de-CH" sz="1700" noProof="0" dirty="0"/>
          </a:p>
          <a:p>
            <a:r>
              <a:rPr lang="de-CH" sz="1700" noProof="0" dirty="0"/>
              <a:t>Bisherige Korrekturen an Energiestrategie 2050 und Netto-Null-Ziel</a:t>
            </a:r>
          </a:p>
          <a:p>
            <a:pPr lvl="1"/>
            <a:r>
              <a:rPr lang="de-CH" sz="1700" noProof="0" dirty="0"/>
              <a:t>Stromgesetz (Mantelerlass) -&gt; Grundsätze für Winterstrom gelegt </a:t>
            </a:r>
            <a:r>
              <a:rPr lang="de-CH" sz="1600" b="1" noProof="0" dirty="0">
                <a:solidFill>
                  <a:srgbClr val="00B050"/>
                </a:solidFill>
              </a:rPr>
              <a:t>√</a:t>
            </a:r>
          </a:p>
          <a:p>
            <a:pPr lvl="1"/>
            <a:r>
              <a:rPr lang="de-CH" sz="1700" noProof="0" dirty="0"/>
              <a:t>Beschleunigungserlass -&gt; Stärkung der Wasserkraft </a:t>
            </a:r>
            <a:r>
              <a:rPr lang="de-CH" sz="1800" b="1" noProof="0" dirty="0">
                <a:solidFill>
                  <a:srgbClr val="00B050"/>
                </a:solidFill>
              </a:rPr>
              <a:t>√</a:t>
            </a:r>
            <a:endParaRPr lang="de-CH" sz="1700" noProof="0" dirty="0"/>
          </a:p>
          <a:p>
            <a:pPr lvl="1"/>
            <a:r>
              <a:rPr lang="de-CH" sz="1700" noProof="0" dirty="0"/>
              <a:t>Stromreserve-Gesetz -&gt; Basis für Ausgleichsenergie </a:t>
            </a:r>
            <a:r>
              <a:rPr lang="de-CH" sz="1800" b="1" noProof="0" dirty="0">
                <a:solidFill>
                  <a:srgbClr val="00B050"/>
                </a:solidFill>
              </a:rPr>
              <a:t>√</a:t>
            </a:r>
            <a:endParaRPr lang="de-CH" sz="1700" noProof="0" dirty="0"/>
          </a:p>
          <a:p>
            <a:pPr lvl="1"/>
            <a:r>
              <a:rPr lang="de-CH" sz="1700" noProof="0" dirty="0"/>
              <a:t>Moderates CO2-Gesetz 2024 - 2030 </a:t>
            </a:r>
            <a:r>
              <a:rPr lang="de-CH" sz="1800" b="1" noProof="0" dirty="0">
                <a:solidFill>
                  <a:srgbClr val="00B050"/>
                </a:solidFill>
              </a:rPr>
              <a:t>√</a:t>
            </a:r>
            <a:endParaRPr lang="de-CH" sz="1700" noProof="0" dirty="0"/>
          </a:p>
          <a:p>
            <a:pPr marL="457200" lvl="1" indent="0">
              <a:buNone/>
            </a:pPr>
            <a:endParaRPr lang="de-CH" sz="1700" noProof="0" dirty="0"/>
          </a:p>
          <a:p>
            <a:r>
              <a:rPr lang="de-CH" sz="1700" noProof="0" dirty="0"/>
              <a:t>Weitere Schritte</a:t>
            </a:r>
          </a:p>
          <a:p>
            <a:pPr lvl="1"/>
            <a:r>
              <a:rPr lang="de-CH" sz="1700" noProof="0" dirty="0"/>
              <a:t>Blackout-Initiative (Gegenvorschlag): Streichung Art. 12a KEG durch SR und NR, Volksabstimmung</a:t>
            </a:r>
          </a:p>
          <a:p>
            <a:pPr lvl="1"/>
            <a:r>
              <a:rPr lang="de-CH" sz="1700" noProof="0" dirty="0"/>
              <a:t>Laufzeitverlängerung Kernenergie aufgleisen</a:t>
            </a:r>
          </a:p>
          <a:p>
            <a:pPr lvl="1"/>
            <a:r>
              <a:rPr lang="de-CH" sz="1700" noProof="0" dirty="0"/>
              <a:t>Finanzierung / Bewilligungen / Ausschreibung / Neubau Kernkraftwerke</a:t>
            </a:r>
          </a:p>
          <a:p>
            <a:pPr marL="457200" lvl="1" indent="0">
              <a:buNone/>
            </a:pPr>
            <a:endParaRPr lang="de-CH" sz="1700" noProof="0" dirty="0"/>
          </a:p>
          <a:p>
            <a:r>
              <a:rPr lang="de-CH" sz="1600" dirty="0"/>
              <a:t>Stromabkommen -&gt; Institutionelle Fragen im Fokus </a:t>
            </a:r>
          </a:p>
          <a:p>
            <a:pPr lvl="1"/>
            <a:endParaRPr lang="de-CH" sz="1700" noProof="0" dirty="0"/>
          </a:p>
        </p:txBody>
      </p:sp>
    </p:spTree>
    <p:extLst>
      <p:ext uri="{BB962C8B-B14F-4D97-AF65-F5344CB8AC3E}">
        <p14:creationId xmlns:p14="http://schemas.microsoft.com/office/powerpoint/2010/main" val="37658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71116D-E38A-42B9-8566-E13F3453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de-CH" sz="4000">
                <a:solidFill>
                  <a:srgbClr val="FFFFFF"/>
                </a:solidFill>
              </a:rPr>
              <a:t>Fragen / Diskussion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72020F-82C4-4498-A1BA-7BCED604C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endParaRPr lang="de-CH" sz="2000"/>
          </a:p>
        </p:txBody>
      </p:sp>
    </p:spTree>
    <p:extLst>
      <p:ext uri="{BB962C8B-B14F-4D97-AF65-F5344CB8AC3E}">
        <p14:creationId xmlns:p14="http://schemas.microsoft.com/office/powerpoint/2010/main" val="92012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9C4C36F-9513-4975-B18F-D9A262D6D310}"/>
              </a:ext>
            </a:extLst>
          </p:cNvPr>
          <p:cNvSpPr txBox="1">
            <a:spLocks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Energie-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Strategie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2050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0350111-C58B-475A-B8BB-A6A553A67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428" y="1020417"/>
            <a:ext cx="7225748" cy="481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2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016EE5-4D94-45B9-AE95-73E2AB0D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353160"/>
            <a:ext cx="8866317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Stromproduktion</a:t>
            </a:r>
            <a:r>
              <a:rPr lang="en-US" sz="4000" dirty="0">
                <a:solidFill>
                  <a:srgbClr val="FFFFFF"/>
                </a:solidFill>
              </a:rPr>
              <a:t>: </a:t>
            </a:r>
            <a:r>
              <a:rPr lang="en-US" sz="4000" dirty="0" err="1">
                <a:solidFill>
                  <a:srgbClr val="FFFFFF"/>
                </a:solidFill>
              </a:rPr>
              <a:t>Bandenergie</a:t>
            </a:r>
            <a:r>
              <a:rPr lang="en-US" sz="4000" dirty="0">
                <a:solidFill>
                  <a:srgbClr val="FFFFFF"/>
                </a:solidFill>
              </a:rPr>
              <a:t> / </a:t>
            </a:r>
            <a:r>
              <a:rPr lang="en-US" sz="4000" dirty="0" err="1">
                <a:solidFill>
                  <a:srgbClr val="FFFFFF"/>
                </a:solidFill>
              </a:rPr>
              <a:t>fluktuierend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AF6228B-9DE4-4741-BD6D-99BEE181C5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76142" y="2181426"/>
            <a:ext cx="4570694" cy="4433573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B1339BF-A2B8-4A08-B5BB-118504547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45165" y="2217815"/>
            <a:ext cx="4419613" cy="428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08285-9380-81A7-D07C-C58DC38A5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578DAC-88D7-F98B-36E3-179F869AF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60" y="1622745"/>
            <a:ext cx="8479860" cy="5186802"/>
          </a:xfrm>
          <a:prstGeom prst="rect">
            <a:avLst/>
          </a:prstGeom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B954F702-5065-7F51-540C-A88F223946EA}"/>
              </a:ext>
            </a:extLst>
          </p:cNvPr>
          <p:cNvSpPr txBox="1">
            <a:spLocks/>
          </p:cNvSpPr>
          <p:nvPr/>
        </p:nvSpPr>
        <p:spPr>
          <a:xfrm>
            <a:off x="699713" y="353160"/>
            <a:ext cx="8866317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FFFFFF"/>
                </a:solidFill>
              </a:rPr>
              <a:t>Stromproduktion: Bandenergie / fluktuierend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51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Diagramm, Entwurf enthält.&#10;&#10;KI-generierte Inhalte können fehlerhaft sein.">
            <a:extLst>
              <a:ext uri="{FF2B5EF4-FFF2-40B4-BE49-F238E27FC236}">
                <a16:creationId xmlns:a16="http://schemas.microsoft.com/office/drawing/2014/main" id="{620F6CAE-1724-7BD5-ADA9-0549A21A4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72" y="180871"/>
            <a:ext cx="9378449" cy="647113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7F2443A-D311-115A-A70E-AAABA7B40170}"/>
              </a:ext>
            </a:extLst>
          </p:cNvPr>
          <p:cNvSpPr txBox="1"/>
          <p:nvPr/>
        </p:nvSpPr>
        <p:spPr>
          <a:xfrm>
            <a:off x="4987172" y="718318"/>
            <a:ext cx="4181995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2000" dirty="0"/>
              <a:t>Verteilnetzstudie BFE Nov 2022:</a:t>
            </a:r>
          </a:p>
          <a:p>
            <a:r>
              <a:rPr lang="de-CH" sz="2000" dirty="0"/>
              <a:t>+ 40 Mrd. Kosten für Netzausbau!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DCD499-5132-2828-6E5C-515BCADABAE0}"/>
              </a:ext>
            </a:extLst>
          </p:cNvPr>
          <p:cNvGrpSpPr/>
          <p:nvPr/>
        </p:nvGrpSpPr>
        <p:grpSpPr>
          <a:xfrm rot="805573">
            <a:off x="3989581" y="1964647"/>
            <a:ext cx="3431913" cy="3819285"/>
            <a:chOff x="3989581" y="1964647"/>
            <a:chExt cx="3431913" cy="3819285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5556039-FEA3-6A8D-5D33-1384171F0E4F}"/>
                </a:ext>
              </a:extLst>
            </p:cNvPr>
            <p:cNvSpPr/>
            <p:nvPr/>
          </p:nvSpPr>
          <p:spPr>
            <a:xfrm rot="20788479">
              <a:off x="3989581" y="1964647"/>
              <a:ext cx="3431913" cy="38192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803E6E43-789A-3A92-DEF6-BC54013C9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88479">
              <a:off x="4035716" y="2008942"/>
              <a:ext cx="3341259" cy="3732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52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61B3A5-CAAD-1108-B95A-431C555E3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9EA391-697A-F9FC-BAE6-64D1C94F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CH" sz="4000" dirty="0">
                <a:solidFill>
                  <a:srgbClr val="FFFFFF"/>
                </a:solidFill>
              </a:rPr>
              <a:t>Was bedeutet das «Netto-Null-Ziel»?</a:t>
            </a:r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21D4B459-2BBF-FA83-0219-8F831BCC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0" y="1710991"/>
            <a:ext cx="6119757" cy="503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225D58E8-EAFA-9934-D5DA-C31E7FDF39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896" y="1767332"/>
            <a:ext cx="5374367" cy="490738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1BBB2F25-2DF4-6D98-3A12-848FE8D083CF}"/>
              </a:ext>
            </a:extLst>
          </p:cNvPr>
          <p:cNvSpPr/>
          <p:nvPr/>
        </p:nvSpPr>
        <p:spPr>
          <a:xfrm>
            <a:off x="11414927" y="1710991"/>
            <a:ext cx="777073" cy="71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CE09751-A82E-1B56-6050-2889FC16828D}"/>
              </a:ext>
            </a:extLst>
          </p:cNvPr>
          <p:cNvSpPr txBox="1"/>
          <p:nvPr/>
        </p:nvSpPr>
        <p:spPr>
          <a:xfrm>
            <a:off x="5411363" y="5927438"/>
            <a:ext cx="2216889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CH" sz="2000" dirty="0"/>
              <a:t>Erdöl &amp; Gas  = 59%</a:t>
            </a:r>
          </a:p>
          <a:p>
            <a:r>
              <a:rPr lang="de-CH" sz="2000" dirty="0"/>
              <a:t>Elektrizität    = 27 %</a:t>
            </a:r>
          </a:p>
        </p:txBody>
      </p:sp>
    </p:spTree>
    <p:extLst>
      <p:ext uri="{BB962C8B-B14F-4D97-AF65-F5344CB8AC3E}">
        <p14:creationId xmlns:p14="http://schemas.microsoft.com/office/powerpoint/2010/main" val="186596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1387D4-C0E4-6DCD-1AD3-20C386FE8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701EAC-6858-8557-D4D5-90C055F5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1698858"/>
            <a:ext cx="8660040" cy="505022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547D208-220F-5CC9-4245-8F9E6F9EDF7C}"/>
              </a:ext>
            </a:extLst>
          </p:cNvPr>
          <p:cNvSpPr/>
          <p:nvPr/>
        </p:nvSpPr>
        <p:spPr>
          <a:xfrm>
            <a:off x="612949" y="6390752"/>
            <a:ext cx="562708" cy="467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6F6F4C9-6E15-72F9-2C73-14420024A346}"/>
              </a:ext>
            </a:extLst>
          </p:cNvPr>
          <p:cNvSpPr/>
          <p:nvPr/>
        </p:nvSpPr>
        <p:spPr>
          <a:xfrm>
            <a:off x="9152409" y="6309528"/>
            <a:ext cx="562708" cy="467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ED898EE-BF85-BBE4-A9A4-02D079F0C1E3}"/>
              </a:ext>
            </a:extLst>
          </p:cNvPr>
          <p:cNvSpPr txBox="1">
            <a:spLocks/>
          </p:cNvSpPr>
          <p:nvPr/>
        </p:nvSpPr>
        <p:spPr>
          <a:xfrm>
            <a:off x="9776330" y="6309528"/>
            <a:ext cx="2354456" cy="623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200" dirty="0">
                <a:ea typeface="+mn-ea"/>
                <a:cs typeface="+mn-cs"/>
              </a:rPr>
              <a:t>Quelle: </a:t>
            </a:r>
            <a:r>
              <a:rPr lang="en-US" sz="1200" dirty="0" err="1">
                <a:ea typeface="+mn-ea"/>
                <a:cs typeface="+mn-cs"/>
              </a:rPr>
              <a:t>Axpo</a:t>
            </a:r>
            <a:r>
              <a:rPr lang="en-US" sz="1200" dirty="0">
                <a:ea typeface="+mn-ea"/>
                <a:cs typeface="+mn-cs"/>
              </a:rPr>
              <a:t> Energy Reports 2026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68EEBF1-608B-EA06-E8BA-32BB6B7B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CH" sz="4000" dirty="0">
                <a:solidFill>
                  <a:srgbClr val="FFFFFF"/>
                </a:solidFill>
              </a:rPr>
              <a:t>Was bedeutet das «Netto-Null-Ziel»?</a:t>
            </a:r>
          </a:p>
        </p:txBody>
      </p:sp>
    </p:spTree>
    <p:extLst>
      <p:ext uri="{BB962C8B-B14F-4D97-AF65-F5344CB8AC3E}">
        <p14:creationId xmlns:p14="http://schemas.microsoft.com/office/powerpoint/2010/main" val="2455156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Office PowerPoint</Application>
  <PresentationFormat>Breitbild</PresentationFormat>
  <Paragraphs>152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Verdana</vt:lpstr>
      <vt:lpstr>Office</vt:lpstr>
      <vt:lpstr>Für eine sichere, umweltfreundliche und bezahlbare Energieversorgung</vt:lpstr>
      <vt:lpstr>Grundsatz</vt:lpstr>
      <vt:lpstr>Energiestrategie 2050: Versprechen vs. Realität</vt:lpstr>
      <vt:lpstr>PowerPoint-Präsentation</vt:lpstr>
      <vt:lpstr>Stromproduktion: Bandenergie / fluktuierend</vt:lpstr>
      <vt:lpstr>PowerPoint-Präsentation</vt:lpstr>
      <vt:lpstr>PowerPoint-Präsentation</vt:lpstr>
      <vt:lpstr>Was bedeutet das «Netto-Null-Ziel»?</vt:lpstr>
      <vt:lpstr>Was bedeutet das «Netto-Null-Ziel»?</vt:lpstr>
      <vt:lpstr>PowerPoint-Präsentation</vt:lpstr>
      <vt:lpstr>Netto-Import im Winter &gt; 10 TWh = Stress</vt:lpstr>
      <vt:lpstr>Importabhängigkeit ohne KKW</vt:lpstr>
      <vt:lpstr>PowerPoint-Präsentation</vt:lpstr>
      <vt:lpstr>Neues Stromgesetz: Wichtige Korrekturen der Energiestrategie 2050</vt:lpstr>
      <vt:lpstr>Beschleunigungs-Erlass: Weitere wichtige Pflöcke eingeschlagen</vt:lpstr>
      <vt:lpstr>Axpo Energy Reports 2026</vt:lpstr>
      <vt:lpstr>Axpo Prognosen: Produktion und Verbrauch 2050</vt:lpstr>
      <vt:lpstr>Axpo Szenarien: Strommix</vt:lpstr>
      <vt:lpstr>PowerPoint-Präsentation</vt:lpstr>
      <vt:lpstr>PowerPoint-Präsentation</vt:lpstr>
      <vt:lpstr>Was heisst Netto-Null bis 2050?</vt:lpstr>
      <vt:lpstr>Jahresbetrachtung bis 2050</vt:lpstr>
      <vt:lpstr>Winterbetrachtung bis 2050</vt:lpstr>
      <vt:lpstr>Zwischenfazit Energiestrategie 2050 Netto-Null-Ziel</vt:lpstr>
      <vt:lpstr>CO2</vt:lpstr>
      <vt:lpstr>PowerPoint-Präsentation</vt:lpstr>
      <vt:lpstr>PowerPoint-Präsentation</vt:lpstr>
      <vt:lpstr>PowerPoint-Präsentation</vt:lpstr>
      <vt:lpstr>PowerPoint-Präsentation</vt:lpstr>
      <vt:lpstr>Treibhausgas-Reduktion</vt:lpstr>
      <vt:lpstr>Fazit</vt:lpstr>
      <vt:lpstr>Fragen / Diskussion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Imark Christian PARL</dc:creator>
  <cp:lastModifiedBy>Philip C. Brunner</cp:lastModifiedBy>
  <cp:revision>335</cp:revision>
  <cp:lastPrinted>2024-04-22T13:36:54Z</cp:lastPrinted>
  <dcterms:created xsi:type="dcterms:W3CDTF">2022-01-03T09:33:43Z</dcterms:created>
  <dcterms:modified xsi:type="dcterms:W3CDTF">2026-03-26T20:49:02Z</dcterms:modified>
</cp:coreProperties>
</file>