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2.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3.xml" ContentType="application/vnd.openxmlformats-officedocument.presentationml.tags+xml"/>
  <Override PartName="/ppt/notesSlides/notesSlide12.xml" ContentType="application/vnd.openxmlformats-officedocument.presentationml.notesSlide+xml"/>
  <Override PartName="/ppt/tags/tag4.xml" ContentType="application/vnd.openxmlformats-officedocument.presentationml.tags+xml"/>
  <Override PartName="/ppt/notesSlides/notesSlide13.xml" ContentType="application/vnd.openxmlformats-officedocument.presentationml.notesSlide+xml"/>
  <Override PartName="/ppt/tags/tag5.xml" ContentType="application/vnd.openxmlformats-officedocument.presentationml.tags+xml"/>
  <Override PartName="/ppt/notesSlides/notesSlide14.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15.xml" ContentType="application/vnd.openxmlformats-officedocument.presentationml.notesSlide+xml"/>
  <Override PartName="/ppt/tags/tag8.xml" ContentType="application/vnd.openxmlformats-officedocument.presentationml.tags+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23"/>
  </p:notesMasterIdLst>
  <p:handoutMasterIdLst>
    <p:handoutMasterId r:id="rId24"/>
  </p:handoutMasterIdLst>
  <p:sldIdLst>
    <p:sldId id="787" r:id="rId2"/>
    <p:sldId id="784" r:id="rId3"/>
    <p:sldId id="766" r:id="rId4"/>
    <p:sldId id="786" r:id="rId5"/>
    <p:sldId id="813" r:id="rId6"/>
    <p:sldId id="812" r:id="rId7"/>
    <p:sldId id="788" r:id="rId8"/>
    <p:sldId id="789" r:id="rId9"/>
    <p:sldId id="790" r:id="rId10"/>
    <p:sldId id="280" r:id="rId11"/>
    <p:sldId id="402" r:id="rId12"/>
    <p:sldId id="797" r:id="rId13"/>
    <p:sldId id="794" r:id="rId14"/>
    <p:sldId id="811" r:id="rId15"/>
    <p:sldId id="804" r:id="rId16"/>
    <p:sldId id="805" r:id="rId17"/>
    <p:sldId id="806" r:id="rId18"/>
    <p:sldId id="807" r:id="rId19"/>
    <p:sldId id="808" r:id="rId20"/>
    <p:sldId id="809" r:id="rId21"/>
    <p:sldId id="810" r:id="rId22"/>
  </p:sldIdLst>
  <p:sldSz cx="12190413" cy="6858000"/>
  <p:notesSz cx="6858000" cy="9144000"/>
  <p:embeddedFontLst>
    <p:embeddedFont>
      <p:font typeface="Arial Narrow" panose="020B0606020202030204" pitchFamily="34" charset="0"/>
      <p:regular r:id="rId25"/>
      <p:bold r:id="rId26"/>
      <p:italic r:id="rId27"/>
      <p:boldItalic r:id="rId28"/>
    </p:embeddedFont>
    <p:embeddedFont>
      <p:font typeface="Bebas Neue" panose="020B0606020202050201" pitchFamily="34" charset="0"/>
      <p:regular r:id="rId29"/>
    </p:embeddedFont>
    <p:embeddedFont>
      <p:font typeface="Calibri" panose="020F0502020204030204" pitchFamily="34" charset="0"/>
      <p:regular r:id="rId30"/>
      <p:bold r:id="rId31"/>
      <p:italic r:id="rId32"/>
      <p:boldItalic r:id="rId33"/>
    </p:embeddedFont>
    <p:embeddedFont>
      <p:font typeface="Calibri Light" panose="020F0302020204030204" pitchFamily="34" charset="0"/>
      <p:regular r:id="rId34"/>
      <p:italic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3">
          <p15:clr>
            <a:srgbClr val="A4A3A4"/>
          </p15:clr>
        </p15:guide>
        <p15:guide id="2" orient="horz" pos="956">
          <p15:clr>
            <a:srgbClr val="A4A3A4"/>
          </p15:clr>
        </p15:guide>
        <p15:guide id="3" orient="horz" pos="3664">
          <p15:clr>
            <a:srgbClr val="A4A3A4"/>
          </p15:clr>
        </p15:guide>
        <p15:guide id="4" pos="340">
          <p15:clr>
            <a:srgbClr val="A4A3A4"/>
          </p15:clr>
        </p15:guide>
        <p15:guide id="5" pos="3840">
          <p15:clr>
            <a:srgbClr val="A4A3A4"/>
          </p15:clr>
        </p15:guide>
        <p15:guide id="6" pos="7338">
          <p15:clr>
            <a:srgbClr val="A4A3A4"/>
          </p15:clr>
        </p15:guide>
        <p15:guide id="7" orient="horz">
          <p15:clr>
            <a:srgbClr val="A4A3A4"/>
          </p15:clr>
        </p15:guide>
        <p15:guide id="8">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ED01"/>
    <a:srgbClr val="101010"/>
    <a:srgbClr val="21201E"/>
    <a:srgbClr val="E31F26"/>
    <a:srgbClr val="000000"/>
    <a:srgbClr val="112943"/>
    <a:srgbClr val="134C7E"/>
    <a:srgbClr val="FFFF00"/>
    <a:srgbClr val="9A240F"/>
    <a:srgbClr val="33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790CC92-DBB7-4C4D-948E-9340A6ADD35D}" v="389" dt="2023-05-25T11:20:41.13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70" autoAdjust="0"/>
    <p:restoredTop sz="61585" autoAdjust="0"/>
  </p:normalViewPr>
  <p:slideViewPr>
    <p:cSldViewPr snapToGrid="0" snapToObjects="1" showGuides="1">
      <p:cViewPr varScale="1">
        <p:scale>
          <a:sx n="73" d="100"/>
          <a:sy n="73" d="100"/>
        </p:scale>
        <p:origin x="1180" y="56"/>
      </p:cViewPr>
      <p:guideLst>
        <p:guide orient="horz" pos="273"/>
        <p:guide orient="horz" pos="956"/>
        <p:guide orient="horz" pos="3664"/>
        <p:guide pos="340"/>
        <p:guide pos="3840"/>
        <p:guide pos="7338"/>
        <p:guide orient="horz"/>
        <p:guide/>
      </p:guideLst>
    </p:cSldViewPr>
  </p:slideViewPr>
  <p:outlineViewPr>
    <p:cViewPr>
      <p:scale>
        <a:sx n="33" d="100"/>
        <a:sy n="33" d="100"/>
      </p:scale>
      <p:origin x="0" y="0"/>
    </p:cViewPr>
  </p:outlineViewPr>
  <p:notesTextViewPr>
    <p:cViewPr>
      <p:scale>
        <a:sx n="1" d="1"/>
        <a:sy n="1" d="1"/>
      </p:scale>
      <p:origin x="0" y="0"/>
    </p:cViewPr>
  </p:notesTextViewPr>
  <p:sorterViewPr>
    <p:cViewPr>
      <p:scale>
        <a:sx n="130" d="100"/>
        <a:sy n="130" d="100"/>
      </p:scale>
      <p:origin x="0" y="38580"/>
    </p:cViewPr>
  </p:sorterViewPr>
  <p:notesViewPr>
    <p:cSldViewPr snapToGrid="0" snapToObjects="1" showGuides="1">
      <p:cViewPr varScale="1">
        <p:scale>
          <a:sx n="83" d="100"/>
          <a:sy n="83" d="100"/>
        </p:scale>
        <p:origin x="-3828" y="-78"/>
      </p:cViewPr>
      <p:guideLst>
        <p:guide orient="horz" pos="2880"/>
        <p:guide pos="2160"/>
      </p:guideLst>
    </p:cSldViewPr>
  </p:notesViewPr>
  <p:gridSpacing cx="72010" cy="7201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32" Type="http://schemas.openxmlformats.org/officeDocument/2006/relationships/font" Target="fonts/font8.fntdata"/><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4.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EB32E5F-2834-4A47-A64F-DBC02197002F}" type="datetimeFigureOut">
              <a:rPr lang="en-US" smtClean="0"/>
              <a:t>5/25/2023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D9C266D-9BF6-45DD-93F4-23D3D4380AFF}" type="slidenum">
              <a:rPr lang="en-US" smtClean="0"/>
              <a:t>‹Nr.›</a:t>
            </a:fld>
            <a:endParaRPr lang="en-US"/>
          </a:p>
        </p:txBody>
      </p:sp>
    </p:spTree>
    <p:extLst>
      <p:ext uri="{BB962C8B-B14F-4D97-AF65-F5344CB8AC3E}">
        <p14:creationId xmlns:p14="http://schemas.microsoft.com/office/powerpoint/2010/main" val="15679399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36A7A65-FCEB-45DA-8E08-BBBF0E9E7FCA}" type="datetimeFigureOut">
              <a:rPr lang="de-DE" smtClean="0"/>
              <a:t>25.05.2023</a:t>
            </a:fld>
            <a:endParaRPr lang="de-DE"/>
          </a:p>
        </p:txBody>
      </p:sp>
      <p:sp>
        <p:nvSpPr>
          <p:cNvPr id="4" name="Folienbildplatzhalt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2DA5471-CC57-402A-9527-36A1D012F698}" type="slidenum">
              <a:rPr lang="de-DE" smtClean="0"/>
              <a:t>‹Nr.›</a:t>
            </a:fld>
            <a:endParaRPr lang="de-DE"/>
          </a:p>
        </p:txBody>
      </p:sp>
    </p:spTree>
    <p:extLst>
      <p:ext uri="{BB962C8B-B14F-4D97-AF65-F5344CB8AC3E}">
        <p14:creationId xmlns:p14="http://schemas.microsoft.com/office/powerpoint/2010/main" val="1286535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dirty="0">
                <a:solidFill>
                  <a:srgbClr val="292642"/>
                </a:solidFill>
                <a:effectLst/>
                <a:latin typeface="Arial" panose="020B0604020202020204" pitchFamily="34" charset="0"/>
              </a:rPr>
              <a:t>Das Thema ist all gegenwertig. Es wird viel geschrieben… rege Argumentiert – teils leider auch mit falschen Informationen… oder seitens der Befürworter leider oft mit für die Schweiz nicht relevanten Informationen…</a:t>
            </a:r>
          </a:p>
          <a:p>
            <a:endParaRPr lang="de-CH" sz="1200" dirty="0">
              <a:solidFill>
                <a:srgbClr val="292642"/>
              </a:solidFill>
              <a:effectLst/>
              <a:latin typeface="Arial" panose="020B0604020202020204" pitchFamily="34" charset="0"/>
            </a:endParaRPr>
          </a:p>
          <a:p>
            <a:r>
              <a:rPr lang="de-CH" sz="1200" dirty="0">
                <a:solidFill>
                  <a:srgbClr val="292642"/>
                </a:solidFill>
                <a:effectLst/>
                <a:latin typeface="Arial" panose="020B0604020202020204" pitchFamily="34" charset="0"/>
              </a:rPr>
              <a:t>Die SVP stellt sich wiedermal als einzige Partei gegen alle anderen. Insofern ist und bleibt es ein schwieriger Abstimmungskampf. Die Mobilisierung der Bevölkerung ist somit absolut zentral. Das somit vorneweg: Geht bitte unbedingt alle abstimmen oder macht das schriftlich per Post und motiviert Euer Umfeld!</a:t>
            </a:r>
          </a:p>
          <a:p>
            <a:endParaRPr lang="de-CH" sz="1200" dirty="0">
              <a:solidFill>
                <a:srgbClr val="292642"/>
              </a:solidFill>
              <a:effectLst/>
              <a:latin typeface="Arial" panose="020B0604020202020204" pitchFamily="34" charset="0"/>
            </a:endParaRPr>
          </a:p>
          <a:p>
            <a:r>
              <a:rPr lang="de-CH" sz="1200" dirty="0">
                <a:solidFill>
                  <a:srgbClr val="292642"/>
                </a:solidFill>
                <a:effectLst/>
                <a:latin typeface="Arial" panose="020B0604020202020204" pitchFamily="34" charset="0"/>
              </a:rPr>
              <a:t>Um was geht es also… [KLICK]</a:t>
            </a:r>
          </a:p>
          <a:p>
            <a:endParaRPr lang="de-CH" dirty="0"/>
          </a:p>
        </p:txBody>
      </p:sp>
      <p:sp>
        <p:nvSpPr>
          <p:cNvPr id="4" name="Foliennummernplatzhalter 3"/>
          <p:cNvSpPr>
            <a:spLocks noGrp="1"/>
          </p:cNvSpPr>
          <p:nvPr>
            <p:ph type="sldNum" sz="quarter" idx="5"/>
          </p:nvPr>
        </p:nvSpPr>
        <p:spPr/>
        <p:txBody>
          <a:bodyPr/>
          <a:lstStyle/>
          <a:p>
            <a:fld id="{92DA5471-CC57-402A-9527-36A1D012F698}" type="slidenum">
              <a:rPr lang="de-DE" smtClean="0"/>
              <a:t>1</a:t>
            </a:fld>
            <a:endParaRPr lang="de-DE"/>
          </a:p>
        </p:txBody>
      </p:sp>
    </p:spTree>
    <p:extLst>
      <p:ext uri="{BB962C8B-B14F-4D97-AF65-F5344CB8AC3E}">
        <p14:creationId xmlns:p14="http://schemas.microsoft.com/office/powerpoint/2010/main" val="2490098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Energie-Sicherheit: Zu wenig Strom, Abhängigkeit vom Ausland und vom  Wetter (Flatterstrom: </a:t>
            </a:r>
            <a:r>
              <a:rPr lang="de-DE" dirty="0" err="1"/>
              <a:t>Abhänigkeit</a:t>
            </a:r>
            <a:r>
              <a:rPr lang="de-DE" dirty="0"/>
              <a:t> von Wind und Sonne, Sommer &amp; Winter)</a:t>
            </a:r>
          </a:p>
          <a:p>
            <a:endParaRPr lang="de-DE" dirty="0"/>
          </a:p>
          <a:p>
            <a:r>
              <a:rPr lang="de-DE" dirty="0"/>
              <a:t>Massive Kosten: </a:t>
            </a:r>
          </a:p>
          <a:p>
            <a:pPr marL="171450" indent="-171450">
              <a:buFont typeface="Arial" panose="020B0604020202020204" pitchFamily="34" charset="0"/>
              <a:buChar char="•"/>
            </a:pPr>
            <a:r>
              <a:rPr lang="de-DE" dirty="0"/>
              <a:t>Investitionen von knapp 390 Milliarden (Boston Consulting Group)</a:t>
            </a:r>
          </a:p>
          <a:p>
            <a:pPr marL="171450" indent="-171450">
              <a:buFont typeface="Arial" panose="020B0604020202020204" pitchFamily="34" charset="0"/>
              <a:buChar char="•"/>
            </a:pPr>
            <a:r>
              <a:rPr lang="de-DE" dirty="0"/>
              <a:t>Führt zu höheren Energie-Preisen (3k bis 10k pro Jahr und Haushalt!), was wiederum zu Verteuerung von schlichtweg allem führt (Auto fahren, heizen, Mieten, Produkten, Sportanlässen, Reisen, etc.</a:t>
            </a:r>
          </a:p>
          <a:p>
            <a:pPr marL="171450" indent="-171450">
              <a:buFont typeface="Arial" panose="020B0604020202020204" pitchFamily="34" charset="0"/>
              <a:buChar char="•"/>
            </a:pPr>
            <a:r>
              <a:rPr lang="de-DE" dirty="0"/>
              <a:t>Ersatz von Fahrzeugen (Privat Fahrzeuge vom Auto, Motorrad, Boot etc. bis hin zu geschäftlichem wie Lastwagen, ÖV, Land- &amp; Baumaschinen)</a:t>
            </a:r>
            <a:br>
              <a:rPr lang="de-DE" dirty="0"/>
            </a:br>
            <a:r>
              <a:rPr lang="de-DE" dirty="0">
                <a:sym typeface="Wingdings" panose="05000000000000000000" pitchFamily="2" charset="2"/>
              </a:rPr>
              <a:t> Subventionen sind hierbei zwar nett, müssen aber vorab und im Nachgang durch den Staat erwirtschaftet werden (Steuern)</a:t>
            </a:r>
          </a:p>
          <a:p>
            <a:pPr marL="171450" indent="-171450">
              <a:buFont typeface="Arial" panose="020B0604020202020204" pitchFamily="34" charset="0"/>
              <a:buChar char="•"/>
            </a:pPr>
            <a:endParaRPr lang="de-DE" dirty="0">
              <a:sym typeface="Wingdings" panose="05000000000000000000" pitchFamily="2" charset="2"/>
            </a:endParaRPr>
          </a:p>
          <a:p>
            <a:pPr marL="0" indent="0">
              <a:buFont typeface="Arial" panose="020B0604020202020204" pitchFamily="34" charset="0"/>
              <a:buNone/>
            </a:pPr>
            <a:r>
              <a:rPr lang="de-DE" dirty="0">
                <a:sym typeface="Wingdings" panose="05000000000000000000" pitchFamily="2" charset="2"/>
              </a:rPr>
              <a:t>Zwangssanierungen:</a:t>
            </a:r>
          </a:p>
          <a:p>
            <a:pPr marL="171450" indent="-171450">
              <a:buFont typeface="Arial" panose="020B0604020202020204" pitchFamily="34" charset="0"/>
              <a:buChar char="•"/>
            </a:pPr>
            <a:r>
              <a:rPr lang="de-DE" dirty="0">
                <a:sym typeface="Wingdings" panose="05000000000000000000" pitchFamily="2" charset="2"/>
              </a:rPr>
              <a:t>Ersatz von Öl- und Gas-Heizungen</a:t>
            </a:r>
          </a:p>
          <a:p>
            <a:pPr marL="171450" indent="-171450">
              <a:buFont typeface="Arial" panose="020B0604020202020204" pitchFamily="34" charset="0"/>
              <a:buChar char="•"/>
            </a:pPr>
            <a:r>
              <a:rPr lang="de-DE" dirty="0">
                <a:sym typeface="Wingdings" panose="05000000000000000000" pitchFamily="2" charset="2"/>
              </a:rPr>
              <a:t>Diesel </a:t>
            </a:r>
            <a:r>
              <a:rPr lang="de-DE" dirty="0" err="1">
                <a:sym typeface="Wingdings" panose="05000000000000000000" pitchFamily="2" charset="2"/>
              </a:rPr>
              <a:t>Agregaten</a:t>
            </a:r>
            <a:r>
              <a:rPr lang="de-DE" dirty="0">
                <a:sym typeface="Wingdings" panose="05000000000000000000" pitchFamily="2" charset="2"/>
              </a:rPr>
              <a:t> (Spitäler, Rechenzentren)</a:t>
            </a:r>
            <a:endParaRPr lang="de-CH" dirty="0"/>
          </a:p>
        </p:txBody>
      </p:sp>
      <p:sp>
        <p:nvSpPr>
          <p:cNvPr id="4" name="Foliennummernplatzhalter 3"/>
          <p:cNvSpPr>
            <a:spLocks noGrp="1"/>
          </p:cNvSpPr>
          <p:nvPr>
            <p:ph type="sldNum" sz="quarter" idx="5"/>
          </p:nvPr>
        </p:nvSpPr>
        <p:spPr/>
        <p:txBody>
          <a:bodyPr/>
          <a:lstStyle/>
          <a:p>
            <a:fld id="{92DA5471-CC57-402A-9527-36A1D012F698}" type="slidenum">
              <a:rPr lang="de-DE" smtClean="0"/>
              <a:t>12</a:t>
            </a:fld>
            <a:endParaRPr lang="de-DE"/>
          </a:p>
        </p:txBody>
      </p:sp>
    </p:spTree>
    <p:extLst>
      <p:ext uri="{BB962C8B-B14F-4D97-AF65-F5344CB8AC3E}">
        <p14:creationId xmlns:p14="http://schemas.microsoft.com/office/powerpoint/2010/main" val="12932640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dirty="0">
                <a:solidFill>
                  <a:srgbClr val="292642"/>
                </a:solidFill>
                <a:effectLst/>
                <a:latin typeface="Arial" panose="020B0604020202020204" pitchFamily="34" charset="0"/>
                <a:ea typeface="Times New Roman" panose="02020603050405020304" pitchFamily="18" charset="0"/>
              </a:rPr>
              <a:t>Hallo </a:t>
            </a:r>
            <a:r>
              <a:rPr lang="de-CH" sz="1200" dirty="0" err="1">
                <a:solidFill>
                  <a:srgbClr val="292642"/>
                </a:solidFill>
                <a:effectLst/>
                <a:latin typeface="Arial" panose="020B0604020202020204" pitchFamily="34" charset="0"/>
                <a:ea typeface="Times New Roman" panose="02020603050405020304" pitchFamily="18" charset="0"/>
              </a:rPr>
              <a:t>zäme</a:t>
            </a:r>
            <a:r>
              <a:rPr lang="de-CH" sz="1200" dirty="0">
                <a:solidFill>
                  <a:srgbClr val="292642"/>
                </a:solidFill>
                <a:effectLst/>
                <a:latin typeface="Arial" panose="020B0604020202020204" pitchFamily="34" charset="0"/>
                <a:ea typeface="Times New Roman" panose="02020603050405020304" pitchFamily="18" charset="0"/>
              </a:rPr>
              <a:t>, ich </a:t>
            </a:r>
            <a:r>
              <a:rPr lang="de-CH" sz="1200" dirty="0" err="1">
                <a:solidFill>
                  <a:srgbClr val="292642"/>
                </a:solidFill>
                <a:effectLst/>
                <a:latin typeface="Arial" panose="020B0604020202020204" pitchFamily="34" charset="0"/>
                <a:ea typeface="Times New Roman" panose="02020603050405020304" pitchFamily="18" charset="0"/>
              </a:rPr>
              <a:t>bins</a:t>
            </a:r>
            <a:r>
              <a:rPr lang="de-CH" sz="1200" dirty="0">
                <a:solidFill>
                  <a:srgbClr val="292642"/>
                </a:solidFill>
                <a:effectLst/>
                <a:latin typeface="Arial" panose="020B0604020202020204" pitchFamily="34" charset="0"/>
                <a:ea typeface="Times New Roman" panose="02020603050405020304" pitchFamily="18" charset="0"/>
              </a:rPr>
              <a:t> wiedermal mit einem Video. Dieses mal mit einem simplen Fakt zu unserer Luft und dem entsprechenden CO2 Gehalt. </a:t>
            </a:r>
          </a:p>
          <a:p>
            <a:endParaRPr lang="de-CH" sz="1200" dirty="0">
              <a:solidFill>
                <a:srgbClr val="292642"/>
              </a:solidFill>
              <a:effectLst/>
              <a:latin typeface="Arial" panose="020B0604020202020204" pitchFamily="34" charset="0"/>
              <a:ea typeface="Times New Roman" panose="02020603050405020304" pitchFamily="18" charset="0"/>
            </a:endParaRPr>
          </a:p>
          <a:p>
            <a:r>
              <a:rPr lang="de-CH" sz="1200" dirty="0">
                <a:solidFill>
                  <a:srgbClr val="292642"/>
                </a:solidFill>
                <a:effectLst/>
                <a:latin typeface="Arial" panose="020B0604020202020204" pitchFamily="34" charset="0"/>
                <a:ea typeface="Times New Roman" panose="02020603050405020304" pitchFamily="18" charset="0"/>
              </a:rPr>
              <a:t>Alle, in diesem Video gemachten Aussagen sind wissenschaftlich erwiesen und können in jedem Lexikon nachgeschlagen oder </a:t>
            </a:r>
            <a:r>
              <a:rPr lang="de-CH" sz="1200" dirty="0" err="1">
                <a:solidFill>
                  <a:srgbClr val="292642"/>
                </a:solidFill>
                <a:effectLst/>
                <a:latin typeface="Arial" panose="020B0604020202020204" pitchFamily="34" charset="0"/>
                <a:ea typeface="Times New Roman" panose="02020603050405020304" pitchFamily="18" charset="0"/>
              </a:rPr>
              <a:t>onlîne</a:t>
            </a:r>
            <a:r>
              <a:rPr lang="de-CH" sz="1200" dirty="0">
                <a:solidFill>
                  <a:srgbClr val="292642"/>
                </a:solidFill>
                <a:effectLst/>
                <a:latin typeface="Arial" panose="020B0604020202020204" pitchFamily="34" charset="0"/>
                <a:ea typeface="Times New Roman" panose="02020603050405020304" pitchFamily="18" charset="0"/>
              </a:rPr>
              <a:t> </a:t>
            </a:r>
            <a:r>
              <a:rPr lang="de-CH" sz="1200" dirty="0" err="1">
                <a:solidFill>
                  <a:srgbClr val="292642"/>
                </a:solidFill>
                <a:effectLst/>
                <a:latin typeface="Arial" panose="020B0604020202020204" pitchFamily="34" charset="0"/>
                <a:ea typeface="Times New Roman" panose="02020603050405020304" pitchFamily="18" charset="0"/>
              </a:rPr>
              <a:t>ge-googled</a:t>
            </a:r>
            <a:r>
              <a:rPr lang="de-CH" sz="1200" dirty="0">
                <a:solidFill>
                  <a:srgbClr val="292642"/>
                </a:solidFill>
                <a:effectLst/>
                <a:latin typeface="Arial" panose="020B0604020202020204" pitchFamily="34" charset="0"/>
                <a:ea typeface="Times New Roman" panose="02020603050405020304" pitchFamily="18" charset="0"/>
              </a:rPr>
              <a:t> werden!</a:t>
            </a:r>
          </a:p>
          <a:p>
            <a:endParaRPr lang="de-CH" sz="1200" dirty="0">
              <a:solidFill>
                <a:srgbClr val="292642"/>
              </a:solidFill>
              <a:effectLst/>
              <a:latin typeface="Arial" panose="020B0604020202020204" pitchFamily="34" charset="0"/>
              <a:ea typeface="Times New Roman" panose="02020603050405020304" pitchFamily="18" charset="0"/>
            </a:endParaRPr>
          </a:p>
          <a:p>
            <a:r>
              <a:rPr lang="de-CH" sz="1200" dirty="0">
                <a:solidFill>
                  <a:srgbClr val="292642"/>
                </a:solidFill>
                <a:effectLst/>
                <a:latin typeface="Arial" panose="020B0604020202020204" pitchFamily="34" charset="0"/>
                <a:ea typeface="Times New Roman" panose="02020603050405020304" pitchFamily="18" charset="0"/>
              </a:rPr>
              <a:t>Das ganze soll etwas zum </a:t>
            </a:r>
            <a:r>
              <a:rPr lang="de-CH" sz="1200" dirty="0" err="1">
                <a:solidFill>
                  <a:srgbClr val="292642"/>
                </a:solidFill>
                <a:effectLst/>
                <a:latin typeface="Arial" panose="020B0604020202020204" pitchFamily="34" charset="0"/>
                <a:ea typeface="Times New Roman" panose="02020603050405020304" pitchFamily="18" charset="0"/>
              </a:rPr>
              <a:t>NAchdenken</a:t>
            </a:r>
            <a:r>
              <a:rPr lang="de-CH" sz="1200" dirty="0">
                <a:solidFill>
                  <a:srgbClr val="292642"/>
                </a:solidFill>
                <a:effectLst/>
                <a:latin typeface="Arial" panose="020B0604020202020204" pitchFamily="34" charset="0"/>
                <a:ea typeface="Times New Roman" panose="02020603050405020304" pitchFamily="18" charset="0"/>
              </a:rPr>
              <a:t> anregen und den ganzen Klimahype, Netto Null CO2 Emissionen etc. einordnen zu können.</a:t>
            </a:r>
          </a:p>
          <a:p>
            <a:endParaRPr lang="de-CH" sz="1200" dirty="0">
              <a:solidFill>
                <a:srgbClr val="292642"/>
              </a:solidFill>
              <a:effectLst/>
              <a:latin typeface="Arial" panose="020B0604020202020204" pitchFamily="34" charset="0"/>
            </a:endParaRPr>
          </a:p>
          <a:p>
            <a:endParaRPr lang="de-CH" dirty="0"/>
          </a:p>
        </p:txBody>
      </p:sp>
      <p:sp>
        <p:nvSpPr>
          <p:cNvPr id="4" name="Foliennummernplatzhalter 3"/>
          <p:cNvSpPr>
            <a:spLocks noGrp="1"/>
          </p:cNvSpPr>
          <p:nvPr>
            <p:ph type="sldNum" sz="quarter" idx="5"/>
          </p:nvPr>
        </p:nvSpPr>
        <p:spPr/>
        <p:txBody>
          <a:bodyPr/>
          <a:lstStyle/>
          <a:p>
            <a:fld id="{92DA5471-CC57-402A-9527-36A1D012F698}" type="slidenum">
              <a:rPr lang="de-DE" smtClean="0"/>
              <a:t>15</a:t>
            </a:fld>
            <a:endParaRPr lang="de-DE"/>
          </a:p>
        </p:txBody>
      </p:sp>
    </p:spTree>
    <p:extLst>
      <p:ext uri="{BB962C8B-B14F-4D97-AF65-F5344CB8AC3E}">
        <p14:creationId xmlns:p14="http://schemas.microsoft.com/office/powerpoint/2010/main" val="2061093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960"/>
              </a:spcAft>
            </a:pPr>
            <a:r>
              <a:rPr lang="de-CH" sz="1800" b="1" kern="1800" spc="-35" dirty="0">
                <a:solidFill>
                  <a:srgbClr val="292642"/>
                </a:solidFill>
                <a:effectLst/>
                <a:latin typeface="Arial" panose="020B0604020202020204" pitchFamily="34" charset="0"/>
                <a:ea typeface="Times New Roman" panose="02020603050405020304" pitchFamily="18" charset="0"/>
                <a:cs typeface="Times New Roman" panose="02020603050405020304" pitchFamily="18" charset="0"/>
              </a:rPr>
              <a:t>Wie setzt sich also unsere Luft zusammen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sz="1800" dirty="0">
                <a:effectLst/>
                <a:latin typeface="Calibri" panose="020F0502020204030204" pitchFamily="34" charset="0"/>
                <a:ea typeface="Calibri" panose="020F0502020204030204" pitchFamily="34" charset="0"/>
                <a:cs typeface="Times New Roman" panose="02020603050405020304" pitchFamily="18" charset="0"/>
              </a:rPr>
              <a:t>Grösstenteils besteht unsere Luft, zu 78% aus Stickstoff, welche insbesondere die Pflanzen für die Fotosynthese benötigen.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sz="1800" dirty="0">
                <a:effectLst/>
                <a:latin typeface="Calibri" panose="020F0502020204030204" pitchFamily="34" charset="0"/>
                <a:ea typeface="Calibri" panose="020F0502020204030204" pitchFamily="34" charset="0"/>
                <a:cs typeface="Times New Roman" panose="02020603050405020304" pitchFamily="18" charset="0"/>
              </a:rPr>
              <a:t>Die rund 21% Sauerstoff, welche Mensch und Tier zum Atmen benötigen, werden dank der Fotosynthese der Pflanzen erzeugt.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sz="1800" dirty="0">
                <a:effectLst/>
                <a:latin typeface="Calibri" panose="020F0502020204030204" pitchFamily="34" charset="0"/>
                <a:ea typeface="Calibri" panose="020F0502020204030204" pitchFamily="34" charset="0"/>
                <a:cs typeface="Times New Roman" panose="02020603050405020304" pitchFamily="18" charset="0"/>
              </a:rPr>
              <a:t>Knapp 1% der Luft sind Edelgase.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sz="1800" dirty="0">
                <a:effectLst/>
                <a:latin typeface="Calibri" panose="020F0502020204030204" pitchFamily="34" charset="0"/>
                <a:ea typeface="Calibri" panose="020F0502020204030204" pitchFamily="34" charset="0"/>
                <a:cs typeface="Times New Roman" panose="02020603050405020304" pitchFamily="18" charset="0"/>
              </a:rPr>
              <a:t>Und 0.038% schliesslich ist Kohlendioxid, besser bekannt als CO2, welches hauptsächlich von der Natur, sprich Ozeanen, Boden und Vegetation an Land oder durch seismische Aktivitäten wie Erdbeben und Vulkanausbrüchen freigesetzt wird. Hinzu kommen die CO2 Emissionen der Menschen, worauf wir gleich zu sprechen kommen werden.</a:t>
            </a:r>
          </a:p>
          <a:p>
            <a:endParaRPr lang="de-CH" dirty="0"/>
          </a:p>
        </p:txBody>
      </p:sp>
      <p:sp>
        <p:nvSpPr>
          <p:cNvPr id="4" name="Foliennummernplatzhalter 3"/>
          <p:cNvSpPr>
            <a:spLocks noGrp="1"/>
          </p:cNvSpPr>
          <p:nvPr>
            <p:ph type="sldNum" sz="quarter" idx="5"/>
          </p:nvPr>
        </p:nvSpPr>
        <p:spPr/>
        <p:txBody>
          <a:bodyPr/>
          <a:lstStyle/>
          <a:p>
            <a:fld id="{92DA5471-CC57-402A-9527-36A1D012F698}" type="slidenum">
              <a:rPr lang="de-DE" smtClean="0"/>
              <a:t>16</a:t>
            </a:fld>
            <a:endParaRPr lang="de-DE"/>
          </a:p>
        </p:txBody>
      </p:sp>
    </p:spTree>
    <p:extLst>
      <p:ext uri="{BB962C8B-B14F-4D97-AF65-F5344CB8AC3E}">
        <p14:creationId xmlns:p14="http://schemas.microsoft.com/office/powerpoint/2010/main" val="34168958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960"/>
              </a:spcAft>
            </a:pPr>
            <a:r>
              <a:rPr lang="de-CH" sz="1800" b="1" kern="1800" spc="-35" dirty="0">
                <a:solidFill>
                  <a:srgbClr val="292642"/>
                </a:solidFill>
                <a:effectLst/>
                <a:latin typeface="Arial" panose="020B0604020202020204" pitchFamily="34" charset="0"/>
                <a:ea typeface="Times New Roman" panose="02020603050405020304" pitchFamily="18" charset="0"/>
                <a:cs typeface="Times New Roman" panose="02020603050405020304" pitchFamily="18" charset="0"/>
              </a:rPr>
              <a:t>Die Kunst des «sanften Überredens»</a:t>
            </a:r>
            <a:endParaRPr lang="de-CH"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CH" sz="1800" dirty="0">
                <a:solidFill>
                  <a:srgbClr val="292642"/>
                </a:solidFill>
                <a:effectLst/>
                <a:latin typeface="Arial" panose="020B0604020202020204" pitchFamily="34" charset="0"/>
                <a:ea typeface="Times New Roman" panose="02020603050405020304" pitchFamily="18" charset="0"/>
              </a:rPr>
              <a:t>Wenn du dich im Rahmen deines Vortrags der persuasiven Kommunikation bedienst, dann begibst du dich auf eine Gratwanderung. Du bewegst dich zwischen Überreden und Manipulieren. Letzteres gehört meines Erachtens definitiv zur dunklen Seite der Rhetorik und hat in einem fundierten Vortrag nichts verloren. Überreden ist OK, wenn du deinem Publikum immer genügend Entscheidungsraum lässt. Dadurch kann es zwar sein, dass du nicht jeden Zuhörer von deinem </a:t>
            </a:r>
            <a:r>
              <a:rPr lang="de-CH" sz="1800" dirty="0">
                <a:solidFill>
                  <a:srgbClr val="00B050"/>
                </a:solidFill>
                <a:effectLst/>
                <a:latin typeface="Arial" panose="020B0604020202020204" pitchFamily="34" charset="0"/>
                <a:ea typeface="Times New Roman" panose="02020603050405020304" pitchFamily="18" charset="0"/>
                <a:cs typeface="Times New Roman" panose="02020603050405020304" pitchFamily="18" charset="0"/>
              </a:rPr>
              <a:t>Kernthema überzeugst, doch du gewinnst als offener, faktischer und empathischer Speaker die Anerkennung des Publikums. Dir hört man gerne zu, man fühlt sich nicht bedrängt und ist somit auch eher bereit, sich zu etwas überreden zu lassen.</a:t>
            </a:r>
            <a:endParaRPr lang="de-CH"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e-CH" dirty="0"/>
          </a:p>
        </p:txBody>
      </p:sp>
      <p:sp>
        <p:nvSpPr>
          <p:cNvPr id="4" name="Foliennummernplatzhalter 3"/>
          <p:cNvSpPr>
            <a:spLocks noGrp="1"/>
          </p:cNvSpPr>
          <p:nvPr>
            <p:ph type="sldNum" sz="quarter" idx="5"/>
          </p:nvPr>
        </p:nvSpPr>
        <p:spPr/>
        <p:txBody>
          <a:bodyPr/>
          <a:lstStyle/>
          <a:p>
            <a:fld id="{92DA5471-CC57-402A-9527-36A1D012F698}" type="slidenum">
              <a:rPr lang="de-DE" smtClean="0"/>
              <a:t>17</a:t>
            </a:fld>
            <a:endParaRPr lang="de-DE"/>
          </a:p>
        </p:txBody>
      </p:sp>
    </p:spTree>
    <p:extLst>
      <p:ext uri="{BB962C8B-B14F-4D97-AF65-F5344CB8AC3E}">
        <p14:creationId xmlns:p14="http://schemas.microsoft.com/office/powerpoint/2010/main" val="40540464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960"/>
              </a:spcAft>
            </a:pPr>
            <a:r>
              <a:rPr lang="de-CH" sz="1800" b="1" kern="1800" spc="-35" dirty="0">
                <a:solidFill>
                  <a:srgbClr val="292642"/>
                </a:solidFill>
                <a:effectLst/>
                <a:latin typeface="Arial" panose="020B0604020202020204" pitchFamily="34" charset="0"/>
                <a:ea typeface="Times New Roman" panose="02020603050405020304" pitchFamily="18" charset="0"/>
                <a:cs typeface="Times New Roman" panose="02020603050405020304" pitchFamily="18" charset="0"/>
              </a:rPr>
              <a:t>Die Kunst des «sanften Überredens»</a:t>
            </a:r>
            <a:endParaRPr lang="de-CH"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CH" sz="1800" dirty="0">
                <a:solidFill>
                  <a:srgbClr val="292642"/>
                </a:solidFill>
                <a:effectLst/>
                <a:latin typeface="Arial" panose="020B0604020202020204" pitchFamily="34" charset="0"/>
                <a:ea typeface="Times New Roman" panose="02020603050405020304" pitchFamily="18" charset="0"/>
              </a:rPr>
              <a:t>Wenn du dich im Rahmen deines Vortrags der persuasiven Kommunikation bedienst, dann begibst du dich auf eine Gratwanderung. Du bewegst dich zwischen Überreden und Manipulieren. Letzteres gehört meines Erachtens definitiv zur dunklen Seite der Rhetorik und hat in einem fundierten Vortrag nichts verloren. Überreden ist OK, wenn du deinem Publikum immer genügend Entscheidungsraum lässt. Dadurch kann es zwar sein, dass du nicht jeden Zuhörer von deinem </a:t>
            </a:r>
            <a:r>
              <a:rPr lang="de-CH" sz="1800" dirty="0">
                <a:solidFill>
                  <a:srgbClr val="00B050"/>
                </a:solidFill>
                <a:effectLst/>
                <a:latin typeface="Arial" panose="020B0604020202020204" pitchFamily="34" charset="0"/>
                <a:ea typeface="Times New Roman" panose="02020603050405020304" pitchFamily="18" charset="0"/>
                <a:cs typeface="Times New Roman" panose="02020603050405020304" pitchFamily="18" charset="0"/>
              </a:rPr>
              <a:t>Kernthema überzeugst, doch du gewinnst als offener, faktischer und empathischer Speaker die Anerkennung des Publikums. Dir hört man gerne zu, man fühlt sich nicht bedrängt und ist somit auch eher bereit, sich zu etwas überreden zu lassen.</a:t>
            </a:r>
            <a:endParaRPr lang="de-CH"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e-CH" dirty="0"/>
          </a:p>
        </p:txBody>
      </p:sp>
      <p:sp>
        <p:nvSpPr>
          <p:cNvPr id="4" name="Foliennummernplatzhalter 3"/>
          <p:cNvSpPr>
            <a:spLocks noGrp="1"/>
          </p:cNvSpPr>
          <p:nvPr>
            <p:ph type="sldNum" sz="quarter" idx="5"/>
          </p:nvPr>
        </p:nvSpPr>
        <p:spPr/>
        <p:txBody>
          <a:bodyPr/>
          <a:lstStyle/>
          <a:p>
            <a:fld id="{92DA5471-CC57-402A-9527-36A1D012F698}" type="slidenum">
              <a:rPr lang="de-DE" smtClean="0"/>
              <a:t>18</a:t>
            </a:fld>
            <a:endParaRPr lang="de-DE"/>
          </a:p>
        </p:txBody>
      </p:sp>
    </p:spTree>
    <p:extLst>
      <p:ext uri="{BB962C8B-B14F-4D97-AF65-F5344CB8AC3E}">
        <p14:creationId xmlns:p14="http://schemas.microsoft.com/office/powerpoint/2010/main" val="3237928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960"/>
              </a:spcAft>
            </a:pPr>
            <a:r>
              <a:rPr lang="de-CH" sz="1800" b="1" kern="1800" spc="-35" dirty="0">
                <a:solidFill>
                  <a:srgbClr val="292642"/>
                </a:solidFill>
                <a:effectLst/>
                <a:latin typeface="Arial" panose="020B0604020202020204" pitchFamily="34" charset="0"/>
                <a:ea typeface="Times New Roman" panose="02020603050405020304" pitchFamily="18" charset="0"/>
                <a:cs typeface="Times New Roman" panose="02020603050405020304" pitchFamily="18" charset="0"/>
              </a:rPr>
              <a:t>Die Kunst des «sanften Überredens»</a:t>
            </a:r>
            <a:endParaRPr lang="de-CH"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CH" sz="1800" dirty="0">
                <a:solidFill>
                  <a:srgbClr val="292642"/>
                </a:solidFill>
                <a:effectLst/>
                <a:latin typeface="Arial" panose="020B0604020202020204" pitchFamily="34" charset="0"/>
                <a:ea typeface="Times New Roman" panose="02020603050405020304" pitchFamily="18" charset="0"/>
              </a:rPr>
              <a:t>Wenn du dich im Rahmen deines Vortrags der persuasiven Kommunikation bedienst, dann begibst du dich auf eine Gratwanderung. Du bewegst dich zwischen Überreden und Manipulieren. Letzteres gehört meines Erachtens definitiv zur dunklen Seite der Rhetorik und hat in einem fundierten Vortrag nichts verloren. Überreden ist OK, wenn du deinem Publikum immer genügend Entscheidungsraum lässt. Dadurch kann es zwar sein, dass du nicht jeden Zuhörer von deinem </a:t>
            </a:r>
            <a:r>
              <a:rPr lang="de-CH" sz="1800" dirty="0">
                <a:solidFill>
                  <a:srgbClr val="00B050"/>
                </a:solidFill>
                <a:effectLst/>
                <a:latin typeface="Arial" panose="020B0604020202020204" pitchFamily="34" charset="0"/>
                <a:ea typeface="Times New Roman" panose="02020603050405020304" pitchFamily="18" charset="0"/>
                <a:cs typeface="Times New Roman" panose="02020603050405020304" pitchFamily="18" charset="0"/>
              </a:rPr>
              <a:t>Kernthema überzeugst, doch du gewinnst als offener, faktischer und empathischer Speaker die Anerkennung des Publikums. Dir hört man gerne zu, man fühlt sich nicht bedrängt und ist somit auch eher bereit, sich zu etwas überreden zu lassen.</a:t>
            </a:r>
            <a:endParaRPr lang="de-CH"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e-CH" dirty="0"/>
          </a:p>
        </p:txBody>
      </p:sp>
      <p:sp>
        <p:nvSpPr>
          <p:cNvPr id="4" name="Foliennummernplatzhalter 3"/>
          <p:cNvSpPr>
            <a:spLocks noGrp="1"/>
          </p:cNvSpPr>
          <p:nvPr>
            <p:ph type="sldNum" sz="quarter" idx="5"/>
          </p:nvPr>
        </p:nvSpPr>
        <p:spPr/>
        <p:txBody>
          <a:bodyPr/>
          <a:lstStyle/>
          <a:p>
            <a:fld id="{92DA5471-CC57-402A-9527-36A1D012F698}" type="slidenum">
              <a:rPr lang="de-DE" smtClean="0"/>
              <a:t>20</a:t>
            </a:fld>
            <a:endParaRPr lang="de-DE"/>
          </a:p>
        </p:txBody>
      </p:sp>
    </p:spTree>
    <p:extLst>
      <p:ext uri="{BB962C8B-B14F-4D97-AF65-F5344CB8AC3E}">
        <p14:creationId xmlns:p14="http://schemas.microsoft.com/office/powerpoint/2010/main" val="1903103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960"/>
              </a:spcAft>
            </a:pPr>
            <a:r>
              <a:rPr lang="de-CH" sz="1800" b="1" kern="1800" spc="-35" dirty="0">
                <a:solidFill>
                  <a:srgbClr val="292642"/>
                </a:solidFill>
                <a:effectLst/>
                <a:latin typeface="Arial" panose="020B0604020202020204" pitchFamily="34" charset="0"/>
                <a:ea typeface="Times New Roman" panose="02020603050405020304" pitchFamily="18" charset="0"/>
                <a:cs typeface="Times New Roman" panose="02020603050405020304" pitchFamily="18" charset="0"/>
              </a:rPr>
              <a:t>Die Kunst des «sanften Überredens»</a:t>
            </a:r>
            <a:endParaRPr lang="de-CH"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CH" sz="1800" dirty="0">
                <a:solidFill>
                  <a:srgbClr val="292642"/>
                </a:solidFill>
                <a:effectLst/>
                <a:latin typeface="Arial" panose="020B0604020202020204" pitchFamily="34" charset="0"/>
                <a:ea typeface="Times New Roman" panose="02020603050405020304" pitchFamily="18" charset="0"/>
              </a:rPr>
              <a:t>Wenn du dich im Rahmen deines Vortrags der persuasiven Kommunikation bedienst, dann begibst du dich auf eine Gratwanderung. Du bewegst dich zwischen Überreden und Manipulieren. Letzteres gehört meines Erachtens definitiv zur dunklen Seite der Rhetorik und hat in einem fundierten Vortrag nichts verloren. Überreden ist OK, wenn du deinem Publikum immer genügend Entscheidungsraum lässt. Dadurch kann es zwar sein, dass du nicht jeden Zuhörer von deinem </a:t>
            </a:r>
            <a:r>
              <a:rPr lang="de-CH" sz="1800" dirty="0">
                <a:solidFill>
                  <a:srgbClr val="00B050"/>
                </a:solidFill>
                <a:effectLst/>
                <a:latin typeface="Arial" panose="020B0604020202020204" pitchFamily="34" charset="0"/>
                <a:ea typeface="Times New Roman" panose="02020603050405020304" pitchFamily="18" charset="0"/>
                <a:cs typeface="Times New Roman" panose="02020603050405020304" pitchFamily="18" charset="0"/>
              </a:rPr>
              <a:t>Kernthema überzeugst, doch du gewinnst als offener, faktischer und empathischer Speaker die Anerkennung des Publikums. Dir hört man gerne zu, man fühlt sich nicht bedrängt und ist somit auch eher bereit, sich zu etwas überreden zu lassen.</a:t>
            </a:r>
            <a:endParaRPr lang="de-CH"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e-CH" dirty="0"/>
          </a:p>
        </p:txBody>
      </p:sp>
      <p:sp>
        <p:nvSpPr>
          <p:cNvPr id="4" name="Foliennummernplatzhalter 3"/>
          <p:cNvSpPr>
            <a:spLocks noGrp="1"/>
          </p:cNvSpPr>
          <p:nvPr>
            <p:ph type="sldNum" sz="quarter" idx="5"/>
          </p:nvPr>
        </p:nvSpPr>
        <p:spPr/>
        <p:txBody>
          <a:bodyPr/>
          <a:lstStyle/>
          <a:p>
            <a:fld id="{92DA5471-CC57-402A-9527-36A1D012F698}" type="slidenum">
              <a:rPr lang="de-DE" smtClean="0"/>
              <a:t>21</a:t>
            </a:fld>
            <a:endParaRPr lang="de-DE"/>
          </a:p>
        </p:txBody>
      </p:sp>
    </p:spTree>
    <p:extLst>
      <p:ext uri="{BB962C8B-B14F-4D97-AF65-F5344CB8AC3E}">
        <p14:creationId xmlns:p14="http://schemas.microsoft.com/office/powerpoint/2010/main" val="16888327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2019 lancierte der Klimaschutz Schweiz die Gletscher Initiative, welche explizite Verbote von Erdöl und Erdgas forderte. </a:t>
            </a:r>
          </a:p>
          <a:p>
            <a:endParaRPr lang="de-DE" dirty="0"/>
          </a:p>
          <a:p>
            <a:r>
              <a:rPr lang="de-DE" dirty="0"/>
              <a:t>Das vorliegende „neue“ Gesetzt ist im Grunde dasselbe, einfach in einem neuen Kleid und meiner Ansicht nach besser verpackt. Es wird nicht mehr von Verboten </a:t>
            </a:r>
            <a:r>
              <a:rPr lang="de-DE" dirty="0" err="1"/>
              <a:t>gesproche</a:t>
            </a:r>
            <a:r>
              <a:rPr lang="de-DE" dirty="0"/>
              <a:t>, sondern einer schrittweiser Senkung des Verbrauchs von Erdöl und Erdgas bis 2050.  </a:t>
            </a:r>
            <a:r>
              <a:rPr lang="de-DE" dirty="0">
                <a:sym typeface="Wingdings" panose="05000000000000000000" pitchFamily="2" charset="2"/>
              </a:rPr>
              <a:t> Klimaneutralität bis 2050 ist das definierte Ziel.</a:t>
            </a:r>
          </a:p>
          <a:p>
            <a:endParaRPr lang="de-DE" dirty="0">
              <a:sym typeface="Wingdings" panose="05000000000000000000" pitchFamily="2" charset="2"/>
            </a:endParaRPr>
          </a:p>
          <a:p>
            <a:r>
              <a:rPr lang="de-CH" dirty="0"/>
              <a:t>Es versteht sich von selbst, dass dieses ambitionierte Ziel nur bei einer extrem strikten Vorgehensweise realisiert werden kann – wenn das überhaupt möglich ist. </a:t>
            </a:r>
          </a:p>
          <a:p>
            <a:endParaRPr lang="de-CH" dirty="0"/>
          </a:p>
          <a:p>
            <a:r>
              <a:rPr lang="de-CH" dirty="0">
                <a:sym typeface="Wingdings" panose="05000000000000000000" pitchFamily="2" charset="2"/>
              </a:rPr>
              <a:t> Deshalb ist in diesem Gesetz auch von weiteren, zusätzlichen, möglichen – sogenannt flankierenden Massnahmen die Rede um die Ziele zu erreichen. Faktisch sind das dann eben doch Verbote!</a:t>
            </a:r>
          </a:p>
          <a:p>
            <a:endParaRPr lang="de-CH" dirty="0">
              <a:sym typeface="Wingdings" panose="05000000000000000000" pitchFamily="2" charset="2"/>
            </a:endParaRPr>
          </a:p>
          <a:p>
            <a:r>
              <a:rPr lang="de-CH" dirty="0">
                <a:sym typeface="Wingdings" panose="05000000000000000000" pitchFamily="2" charset="2"/>
              </a:rPr>
              <a:t>[KLICK]</a:t>
            </a:r>
            <a:endParaRPr lang="de-CH" dirty="0"/>
          </a:p>
        </p:txBody>
      </p:sp>
      <p:sp>
        <p:nvSpPr>
          <p:cNvPr id="4" name="Foliennummernplatzhalter 3"/>
          <p:cNvSpPr>
            <a:spLocks noGrp="1"/>
          </p:cNvSpPr>
          <p:nvPr>
            <p:ph type="sldNum" sz="quarter" idx="5"/>
          </p:nvPr>
        </p:nvSpPr>
        <p:spPr/>
        <p:txBody>
          <a:bodyPr/>
          <a:lstStyle/>
          <a:p>
            <a:fld id="{92DA5471-CC57-402A-9527-36A1D012F698}" type="slidenum">
              <a:rPr lang="de-DE" smtClean="0"/>
              <a:t>2</a:t>
            </a:fld>
            <a:endParaRPr lang="de-DE"/>
          </a:p>
        </p:txBody>
      </p:sp>
    </p:spTree>
    <p:extLst>
      <p:ext uri="{BB962C8B-B14F-4D97-AF65-F5344CB8AC3E}">
        <p14:creationId xmlns:p14="http://schemas.microsoft.com/office/powerpoint/2010/main" val="40540464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dirty="0">
                <a:solidFill>
                  <a:srgbClr val="292642"/>
                </a:solidFill>
                <a:effectLst/>
                <a:latin typeface="Arial" panose="020B0604020202020204" pitchFamily="34" charset="0"/>
                <a:ea typeface="Times New Roman" panose="02020603050405020304" pitchFamily="18" charset="0"/>
              </a:rPr>
              <a:t>Das das im Grunde eine Mogelpackung ist, zeigen die Wahlkampagnen der Befürworter…</a:t>
            </a:r>
          </a:p>
          <a:p>
            <a:r>
              <a:rPr lang="de-CH" sz="1200" dirty="0">
                <a:solidFill>
                  <a:srgbClr val="292642"/>
                </a:solidFill>
                <a:effectLst/>
                <a:latin typeface="Arial" panose="020B0604020202020204" pitchFamily="34" charset="0"/>
                <a:ea typeface="Times New Roman" panose="02020603050405020304" pitchFamily="18" charset="0"/>
              </a:rPr>
              <a:t>Wenger Schnee und Gletscher die wegschmelzen. Es geht nach wie vor um dasselbe.</a:t>
            </a:r>
          </a:p>
          <a:p>
            <a:endParaRPr lang="de-CH" sz="1200" dirty="0">
              <a:solidFill>
                <a:srgbClr val="292642"/>
              </a:solidFill>
              <a:effectLst/>
              <a:latin typeface="Arial" panose="020B0604020202020204" pitchFamily="34" charset="0"/>
              <a:ea typeface="Times New Roman" panose="02020603050405020304" pitchFamily="18" charset="0"/>
            </a:endParaRPr>
          </a:p>
          <a:p>
            <a:r>
              <a:rPr lang="de-CH" sz="1200" dirty="0">
                <a:solidFill>
                  <a:srgbClr val="292642"/>
                </a:solidFill>
                <a:effectLst/>
                <a:latin typeface="Arial" panose="020B0604020202020204" pitchFamily="34" charset="0"/>
                <a:ea typeface="Times New Roman" panose="02020603050405020304" pitchFamily="18" charset="0"/>
              </a:rPr>
              <a:t>Das Klima lässt sich aber und insbesondere nicht mit diesem Gesetz retten. Unsere Gletscher schon gar nicht. </a:t>
            </a:r>
          </a:p>
          <a:p>
            <a:r>
              <a:rPr lang="de-CH" sz="1200" dirty="0">
                <a:solidFill>
                  <a:srgbClr val="292642"/>
                </a:solidFill>
                <a:effectLst/>
                <a:latin typeface="Arial" panose="020B0604020202020204" pitchFamily="34" charset="0"/>
                <a:ea typeface="Times New Roman" panose="02020603050405020304" pitchFamily="18" charset="0"/>
              </a:rPr>
              <a:t>Das Plakat der Grünen ist wohl das zutreffendste aller Befürworter: Denn es handelt sich hierbei um ein GLOBALES Problem, welches die Schweiz nicht lösen kann.</a:t>
            </a:r>
          </a:p>
          <a:p>
            <a:endParaRPr lang="de-CH" sz="1200" dirty="0">
              <a:solidFill>
                <a:srgbClr val="292642"/>
              </a:solidFill>
              <a:effectLst/>
              <a:latin typeface="Arial" panose="020B0604020202020204" pitchFamily="34" charset="0"/>
              <a:ea typeface="Times New Roman" panose="02020603050405020304" pitchFamily="18" charset="0"/>
            </a:endParaRPr>
          </a:p>
          <a:p>
            <a:r>
              <a:rPr lang="de-CH" sz="1200" dirty="0">
                <a:solidFill>
                  <a:srgbClr val="292642"/>
                </a:solidFill>
                <a:effectLst/>
                <a:latin typeface="Arial" panose="020B0604020202020204" pitchFamily="34" charset="0"/>
                <a:ea typeface="Times New Roman" panose="02020603050405020304" pitchFamily="18" charset="0"/>
              </a:rPr>
              <a:t>[KLICK]</a:t>
            </a:r>
          </a:p>
          <a:p>
            <a:endParaRPr lang="de-CH" dirty="0"/>
          </a:p>
        </p:txBody>
      </p:sp>
      <p:sp>
        <p:nvSpPr>
          <p:cNvPr id="4" name="Foliennummernplatzhalter 3"/>
          <p:cNvSpPr>
            <a:spLocks noGrp="1"/>
          </p:cNvSpPr>
          <p:nvPr>
            <p:ph type="sldNum" sz="quarter" idx="5"/>
          </p:nvPr>
        </p:nvSpPr>
        <p:spPr/>
        <p:txBody>
          <a:bodyPr/>
          <a:lstStyle/>
          <a:p>
            <a:fld id="{92DA5471-CC57-402A-9527-36A1D012F698}" type="slidenum">
              <a:rPr lang="de-DE" smtClean="0"/>
              <a:t>3</a:t>
            </a:fld>
            <a:endParaRPr lang="de-DE"/>
          </a:p>
        </p:txBody>
      </p:sp>
    </p:spTree>
    <p:extLst>
      <p:ext uri="{BB962C8B-B14F-4D97-AF65-F5344CB8AC3E}">
        <p14:creationId xmlns:p14="http://schemas.microsoft.com/office/powerpoint/2010/main" val="2061093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dirty="0">
                <a:solidFill>
                  <a:srgbClr val="292642"/>
                </a:solidFill>
                <a:effectLst/>
                <a:latin typeface="Arial" panose="020B0604020202020204" pitchFamily="34" charset="0"/>
                <a:ea typeface="Times New Roman" panose="02020603050405020304" pitchFamily="18" charset="0"/>
              </a:rPr>
              <a:t>Ja, das Klima wandelt sich. Bei uns wird’s tendenziell wärmer. Folglich trocknen Bäche, Flüsse oder Seen aus. Es gibt weniger Schnee, ja Gletscher verschwinden. </a:t>
            </a:r>
          </a:p>
          <a:p>
            <a:endParaRPr lang="de-CH" sz="1200" dirty="0">
              <a:solidFill>
                <a:srgbClr val="292642"/>
              </a:solidFill>
              <a:effectLst/>
              <a:latin typeface="Arial" panose="020B0604020202020204" pitchFamily="34" charset="0"/>
              <a:ea typeface="Times New Roman" panose="02020603050405020304" pitchFamily="18" charset="0"/>
            </a:endParaRPr>
          </a:p>
          <a:p>
            <a:r>
              <a:rPr lang="de-CH" sz="1200" dirty="0">
                <a:solidFill>
                  <a:srgbClr val="292642"/>
                </a:solidFill>
                <a:effectLst/>
                <a:latin typeface="Arial" panose="020B0604020202020204" pitchFamily="34" charset="0"/>
                <a:ea typeface="Times New Roman" panose="02020603050405020304" pitchFamily="18" charset="0"/>
              </a:rPr>
              <a:t>Das ist aber leider Gottes ein natürlicher Vorgang, welchen wir eigentlich gar nicht beeinflussen können. Allein die Tatsache, dass sich die Erde nicht gleichmässig um die Sonne bewegt und phasenweise näher an der Sonne ist, was zu wärmeren Zeiten führt und eben auch phasenweise weiter von der Sonne entfernt ist, was zu kälteren Zeiten führt. </a:t>
            </a:r>
          </a:p>
          <a:p>
            <a:endParaRPr lang="de-CH" sz="1200" dirty="0">
              <a:solidFill>
                <a:srgbClr val="292642"/>
              </a:solidFill>
              <a:effectLst/>
              <a:latin typeface="Arial" panose="020B0604020202020204" pitchFamily="34" charset="0"/>
              <a:ea typeface="Times New Roman" panose="02020603050405020304" pitchFamily="18" charset="0"/>
            </a:endParaRPr>
          </a:p>
          <a:p>
            <a:pPr marL="171450" indent="-171450">
              <a:buFont typeface="Wingdings" panose="05000000000000000000" pitchFamily="2" charset="2"/>
              <a:buChar char="à"/>
            </a:pPr>
            <a:r>
              <a:rPr lang="de-CH" sz="1200" dirty="0">
                <a:solidFill>
                  <a:srgbClr val="292642"/>
                </a:solidFill>
                <a:effectLst/>
                <a:latin typeface="Arial" panose="020B0604020202020204" pitchFamily="34" charset="0"/>
                <a:ea typeface="Times New Roman" panose="02020603050405020304" pitchFamily="18" charset="0"/>
                <a:sym typeface="Wingdings" panose="05000000000000000000" pitchFamily="2" charset="2"/>
              </a:rPr>
              <a:t>Wenn Ihr Euch fragt, weshalb das nie ein Thema ist… Die Antwort ist relativ simpel: Bei den ganzen Klimadiskussionen beschränkt man sich immer nur auf die Zahlen seit gemessen wird:</a:t>
            </a:r>
          </a:p>
          <a:p>
            <a:pPr marL="171450" indent="-171450">
              <a:buFont typeface="Arial" panose="020B0604020202020204" pitchFamily="34" charset="0"/>
              <a:buChar char="•"/>
            </a:pPr>
            <a:r>
              <a:rPr lang="de-CH" sz="1200" dirty="0">
                <a:solidFill>
                  <a:srgbClr val="292642"/>
                </a:solidFill>
                <a:effectLst/>
                <a:latin typeface="Arial" panose="020B0604020202020204" pitchFamily="34" charset="0"/>
                <a:ea typeface="Times New Roman" panose="02020603050405020304" pitchFamily="18" charset="0"/>
                <a:sym typeface="Wingdings" panose="05000000000000000000" pitchFamily="2" charset="2"/>
              </a:rPr>
              <a:t>Temperaturen zum Beispiel seit 1881</a:t>
            </a:r>
          </a:p>
          <a:p>
            <a:pPr marL="171450" indent="-171450">
              <a:buFont typeface="Arial" panose="020B0604020202020204" pitchFamily="34" charset="0"/>
              <a:buChar char="•"/>
            </a:pPr>
            <a:r>
              <a:rPr lang="de-CH" sz="1200" dirty="0">
                <a:solidFill>
                  <a:srgbClr val="292642"/>
                </a:solidFill>
                <a:effectLst/>
                <a:latin typeface="Arial" panose="020B0604020202020204" pitchFamily="34" charset="0"/>
                <a:ea typeface="Times New Roman" panose="02020603050405020304" pitchFamily="18" charset="0"/>
                <a:sym typeface="Wingdings" panose="05000000000000000000" pitchFamily="2" charset="2"/>
              </a:rPr>
              <a:t>CO2 seit 1958 (Hawaii)</a:t>
            </a:r>
          </a:p>
          <a:p>
            <a:pPr marL="0" indent="0">
              <a:buFont typeface="Arial" panose="020B0604020202020204" pitchFamily="34" charset="0"/>
              <a:buNone/>
            </a:pPr>
            <a:r>
              <a:rPr lang="de-CH" sz="1200" dirty="0">
                <a:solidFill>
                  <a:srgbClr val="292642"/>
                </a:solidFill>
                <a:effectLst/>
                <a:latin typeface="Arial" panose="020B0604020202020204" pitchFamily="34" charset="0"/>
                <a:ea typeface="Times New Roman" panose="02020603050405020304" pitchFamily="18" charset="0"/>
                <a:sym typeface="Wingdings" panose="05000000000000000000" pitchFamily="2" charset="2"/>
              </a:rPr>
              <a:t>Alles was vorher passierte, wird schlicht nicht berücksichtigt, was komplett falsch ist. </a:t>
            </a:r>
          </a:p>
          <a:p>
            <a:pPr marL="0" indent="0">
              <a:buFont typeface="Arial" panose="020B0604020202020204" pitchFamily="34" charset="0"/>
              <a:buNone/>
            </a:pPr>
            <a:endParaRPr lang="de-CH" sz="1200" dirty="0">
              <a:solidFill>
                <a:srgbClr val="292642"/>
              </a:solidFill>
              <a:effectLst/>
              <a:latin typeface="Arial" panose="020B0604020202020204" pitchFamily="34" charset="0"/>
              <a:ea typeface="Times New Roman" panose="02020603050405020304" pitchFamily="18" charset="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CH" sz="1200" dirty="0">
                <a:solidFill>
                  <a:srgbClr val="292642"/>
                </a:solidFill>
                <a:effectLst/>
                <a:latin typeface="Arial" panose="020B0604020202020204" pitchFamily="34" charset="0"/>
                <a:ea typeface="Times New Roman" panose="02020603050405020304" pitchFamily="18" charset="0"/>
              </a:rPr>
              <a:t>Wir hatten schon immer solche Phasen, was Forscher bei der Untersuchung von Fossilien und Segmenten längst herausfanden.</a:t>
            </a:r>
          </a:p>
          <a:p>
            <a:pPr marL="0" indent="0">
              <a:buFont typeface="Arial" panose="020B0604020202020204" pitchFamily="34" charset="0"/>
              <a:buNone/>
            </a:pPr>
            <a:endParaRPr lang="de-CH" sz="1200" dirty="0">
              <a:solidFill>
                <a:srgbClr val="292642"/>
              </a:solidFill>
              <a:effectLst/>
              <a:latin typeface="Arial" panose="020B0604020202020204" pitchFamily="34" charset="0"/>
              <a:ea typeface="Times New Roman" panose="02020603050405020304" pitchFamily="18" charset="0"/>
            </a:endParaRPr>
          </a:p>
          <a:p>
            <a:r>
              <a:rPr lang="de-CH" sz="1200" dirty="0">
                <a:solidFill>
                  <a:srgbClr val="292642"/>
                </a:solidFill>
                <a:effectLst/>
                <a:latin typeface="Arial" panose="020B0604020202020204" pitchFamily="34" charset="0"/>
                <a:ea typeface="Times New Roman" panose="02020603050405020304" pitchFamily="18" charset="0"/>
              </a:rPr>
              <a:t>Gletscher sind schon immer entstanden und wieder verschwunden. Gutes Beispiel ist der </a:t>
            </a:r>
            <a:r>
              <a:rPr lang="de-CH" sz="1200" dirty="0" err="1">
                <a:solidFill>
                  <a:srgbClr val="292642"/>
                </a:solidFill>
                <a:effectLst/>
                <a:latin typeface="Arial" panose="020B0604020202020204" pitchFamily="34" charset="0"/>
                <a:ea typeface="Times New Roman" panose="02020603050405020304" pitchFamily="18" charset="0"/>
              </a:rPr>
              <a:t>Zanfleuron</a:t>
            </a:r>
            <a:r>
              <a:rPr lang="de-CH" sz="1200" dirty="0">
                <a:solidFill>
                  <a:srgbClr val="292642"/>
                </a:solidFill>
                <a:effectLst/>
                <a:latin typeface="Arial" panose="020B0604020202020204" pitchFamily="34" charset="0"/>
                <a:ea typeface="Times New Roman" panose="02020603050405020304" pitchFamily="18" charset="0"/>
              </a:rPr>
              <a:t> Gletscher, der letztes Jahr praktisch geschmolzen ist und eine 2000 Jahre alte Römerstrasse freigelegt hat.</a:t>
            </a:r>
          </a:p>
          <a:p>
            <a:endParaRPr lang="de-CH" sz="1200" dirty="0">
              <a:solidFill>
                <a:srgbClr val="292642"/>
              </a:solidFill>
              <a:effectLst/>
              <a:latin typeface="Arial" panose="020B0604020202020204" pitchFamily="34" charset="0"/>
              <a:ea typeface="Times New Roman" panose="02020603050405020304" pitchFamily="18" charset="0"/>
            </a:endParaRPr>
          </a:p>
          <a:p>
            <a:r>
              <a:rPr lang="de-CH" sz="1200" dirty="0">
                <a:solidFill>
                  <a:srgbClr val="292642"/>
                </a:solidFill>
                <a:effectLst/>
                <a:latin typeface="Arial" panose="020B0604020202020204" pitchFamily="34" charset="0"/>
                <a:ea typeface="Times New Roman" panose="02020603050405020304" pitchFamily="18" charset="0"/>
              </a:rPr>
              <a:t>Daran können wir schlicht nichts ändern. [KLICK]</a:t>
            </a:r>
          </a:p>
        </p:txBody>
      </p:sp>
      <p:sp>
        <p:nvSpPr>
          <p:cNvPr id="4" name="Foliennummernplatzhalter 3"/>
          <p:cNvSpPr>
            <a:spLocks noGrp="1"/>
          </p:cNvSpPr>
          <p:nvPr>
            <p:ph type="sldNum" sz="quarter" idx="5"/>
          </p:nvPr>
        </p:nvSpPr>
        <p:spPr/>
        <p:txBody>
          <a:bodyPr/>
          <a:lstStyle/>
          <a:p>
            <a:fld id="{92DA5471-CC57-402A-9527-36A1D012F698}" type="slidenum">
              <a:rPr lang="de-DE" smtClean="0"/>
              <a:t>4</a:t>
            </a:fld>
            <a:endParaRPr lang="de-DE"/>
          </a:p>
        </p:txBody>
      </p:sp>
    </p:spTree>
    <p:extLst>
      <p:ext uri="{BB962C8B-B14F-4D97-AF65-F5344CB8AC3E}">
        <p14:creationId xmlns:p14="http://schemas.microsoft.com/office/powerpoint/2010/main" val="11804540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Bitte versteht mich nicht falsch! Ich sage auf keinen Fall, dass man nichts machen soll. Es spricht überhaupt nichts dagegen unsere CO2 Emissionen zu reduzieren indem man in </a:t>
            </a:r>
            <a:r>
              <a:rPr lang="de-DE" dirty="0" err="1"/>
              <a:t>Photo</a:t>
            </a:r>
            <a:r>
              <a:rPr lang="de-DE" dirty="0"/>
              <a:t> </a:t>
            </a:r>
            <a:r>
              <a:rPr lang="de-DE" dirty="0" err="1"/>
              <a:t>Voltaik</a:t>
            </a:r>
            <a:r>
              <a:rPr lang="de-DE" dirty="0"/>
              <a:t>, Windräder, Wärmepumpen etc. investiert. Das Problem liegt einfach in der Zeit! Die in diesem Gesetz enthaltenen Vorgaben sind einfach unrealistisch und könnten nur mit Verboten umgesetzt werden. </a:t>
            </a:r>
          </a:p>
          <a:p>
            <a:endParaRPr lang="de-DE" dirty="0"/>
          </a:p>
          <a:p>
            <a:r>
              <a:rPr lang="de-DE" dirty="0"/>
              <a:t>Nochmals: in diesem Gesetz sind zwar keine explizite Verbote enthalten, es behält sich aber vor, sogenannt ergänzende, flankierende </a:t>
            </a:r>
            <a:r>
              <a:rPr lang="de-DE" dirty="0" err="1"/>
              <a:t>Massnahmen</a:t>
            </a:r>
            <a:r>
              <a:rPr lang="de-DE" dirty="0"/>
              <a:t> zur Erreichung der enthaltenen Ziele einzuführen – womit wir bei den Verboten sind!</a:t>
            </a:r>
          </a:p>
          <a:p>
            <a:endParaRPr lang="de-DE" dirty="0"/>
          </a:p>
          <a:p>
            <a:r>
              <a:rPr lang="de-DE" dirty="0"/>
              <a:t>Und diese werden unweigerlich kommen… Ich sag Euch auch wieso… [KLICK]</a:t>
            </a:r>
          </a:p>
        </p:txBody>
      </p:sp>
      <p:sp>
        <p:nvSpPr>
          <p:cNvPr id="4" name="Foliennummernplatzhalter 3"/>
          <p:cNvSpPr>
            <a:spLocks noGrp="1"/>
          </p:cNvSpPr>
          <p:nvPr>
            <p:ph type="sldNum" sz="quarter" idx="5"/>
          </p:nvPr>
        </p:nvSpPr>
        <p:spPr/>
        <p:txBody>
          <a:bodyPr/>
          <a:lstStyle/>
          <a:p>
            <a:fld id="{92DA5471-CC57-402A-9527-36A1D012F698}" type="slidenum">
              <a:rPr lang="de-DE" smtClean="0"/>
              <a:t>7</a:t>
            </a:fld>
            <a:endParaRPr lang="de-DE"/>
          </a:p>
        </p:txBody>
      </p:sp>
    </p:spTree>
    <p:extLst>
      <p:ext uri="{BB962C8B-B14F-4D97-AF65-F5344CB8AC3E}">
        <p14:creationId xmlns:p14="http://schemas.microsoft.com/office/powerpoint/2010/main" val="21192136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Sie sieht der heutige Energieverbrauch in der Schweiz aus.</a:t>
            </a:r>
          </a:p>
          <a:p>
            <a:endParaRPr lang="de-DE" dirty="0"/>
          </a:p>
          <a:p>
            <a:endParaRPr lang="de-DE" dirty="0"/>
          </a:p>
          <a:p>
            <a:r>
              <a:rPr lang="de-DE" dirty="0"/>
              <a:t>Bei der Annahme dieses Gesetztes müssten wir uns von allen fossilen Brennstoffen verabschieden. Das sind heute 60%, welche durch zusätzliche Elektrizität ersetzt werden müsste!</a:t>
            </a:r>
          </a:p>
          <a:p>
            <a:endParaRPr lang="de-DE" dirty="0"/>
          </a:p>
          <a:p>
            <a:r>
              <a:rPr lang="de-DE" dirty="0"/>
              <a:t>Erschwerend kommt hinzu, dass heute 75% aller Energie vom Ausland kommt!</a:t>
            </a:r>
          </a:p>
          <a:p>
            <a:endParaRPr lang="de-DE" dirty="0"/>
          </a:p>
          <a:p>
            <a:r>
              <a:rPr lang="de-DE" dirty="0"/>
              <a:t>[KLICK]</a:t>
            </a:r>
            <a:endParaRPr lang="de-CH" dirty="0"/>
          </a:p>
        </p:txBody>
      </p:sp>
      <p:sp>
        <p:nvSpPr>
          <p:cNvPr id="4" name="Foliennummernplatzhalter 3"/>
          <p:cNvSpPr>
            <a:spLocks noGrp="1"/>
          </p:cNvSpPr>
          <p:nvPr>
            <p:ph type="sldNum" sz="quarter" idx="5"/>
          </p:nvPr>
        </p:nvSpPr>
        <p:spPr/>
        <p:txBody>
          <a:bodyPr/>
          <a:lstStyle/>
          <a:p>
            <a:fld id="{92DA5471-CC57-402A-9527-36A1D012F698}" type="slidenum">
              <a:rPr lang="de-DE" smtClean="0"/>
              <a:t>8</a:t>
            </a:fld>
            <a:endParaRPr lang="de-DE"/>
          </a:p>
        </p:txBody>
      </p:sp>
    </p:spTree>
    <p:extLst>
      <p:ext uri="{BB962C8B-B14F-4D97-AF65-F5344CB8AC3E}">
        <p14:creationId xmlns:p14="http://schemas.microsoft.com/office/powerpoint/2010/main" val="31071004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60% Energie müssen wir also </a:t>
            </a:r>
            <a:r>
              <a:rPr lang="de-DE" dirty="0" err="1"/>
              <a:t>andersweitig</a:t>
            </a:r>
            <a:r>
              <a:rPr lang="de-DE" dirty="0"/>
              <a:t>, insbesondere durch Elektrizität produzieren oder </a:t>
            </a:r>
            <a:endParaRPr lang="de-CH" dirty="0"/>
          </a:p>
        </p:txBody>
      </p:sp>
      <p:sp>
        <p:nvSpPr>
          <p:cNvPr id="4" name="Foliennummernplatzhalter 3"/>
          <p:cNvSpPr>
            <a:spLocks noGrp="1"/>
          </p:cNvSpPr>
          <p:nvPr>
            <p:ph type="sldNum" sz="quarter" idx="5"/>
          </p:nvPr>
        </p:nvSpPr>
        <p:spPr/>
        <p:txBody>
          <a:bodyPr/>
          <a:lstStyle/>
          <a:p>
            <a:fld id="{92DA5471-CC57-402A-9527-36A1D012F698}" type="slidenum">
              <a:rPr lang="de-DE" smtClean="0"/>
              <a:t>9</a:t>
            </a:fld>
            <a:endParaRPr lang="de-DE"/>
          </a:p>
        </p:txBody>
      </p:sp>
    </p:spTree>
    <p:extLst>
      <p:ext uri="{BB962C8B-B14F-4D97-AF65-F5344CB8AC3E}">
        <p14:creationId xmlns:p14="http://schemas.microsoft.com/office/powerpoint/2010/main" val="41219622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dirty="0"/>
              <a:t>Man bestraft die eigene Bevölkerung mit Abgaben, Verboten und Sparzwang – aber der Zusammenhang zwischen Zuwanderung und Energieverbrauch wird totgeschwiegen. </a:t>
            </a:r>
            <a:endParaRPr lang="de-CH" dirty="0"/>
          </a:p>
          <a:p>
            <a:r>
              <a:rPr lang="de-CH" dirty="0"/>
              <a:t> </a:t>
            </a:r>
          </a:p>
          <a:p>
            <a:r>
              <a:rPr lang="de-CH" dirty="0"/>
              <a:t>Dabei hat die Schweiz schon viel erreicht: Der Pro-Kopf-Verbrauch von Strom ist seit 2001 um 10.3 % gesunken. Auch die Industrie hat ihren Verbrauch gesenkt: um 5.9 %. Trotzdem ist der Strombedarf insgesamt gestiegen. Dafür gibt es einen entscheidenden Grund: Die masslose Zuwanderung. In den letzten 20 Jahren sind rund 1.4 Millionen Menschen zusätzlich in die Schweiz eingewandert. Diese Leute brauchen Strom, fahren Auto, wollen in einer geheizten Wohnung leben. </a:t>
            </a:r>
          </a:p>
          <a:p>
            <a:r>
              <a:rPr lang="de-CH" b="1" dirty="0"/>
              <a:t> </a:t>
            </a:r>
            <a:endParaRPr lang="de-CH" dirty="0"/>
          </a:p>
          <a:p>
            <a:r>
              <a:rPr lang="de-CH" b="1" dirty="0"/>
              <a:t>Fazit: Die masslose Zuwanderung ist heute der Haupttreiber des Strommehrbedarfs. Bald ist es das Netto-Null Ziel im Stromfresser-Gesetz.</a:t>
            </a:r>
            <a:endParaRPr lang="de-CH" dirty="0"/>
          </a:p>
        </p:txBody>
      </p:sp>
      <p:sp>
        <p:nvSpPr>
          <p:cNvPr id="4" name="Foliennummernplatzhalter 3"/>
          <p:cNvSpPr>
            <a:spLocks noGrp="1"/>
          </p:cNvSpPr>
          <p:nvPr>
            <p:ph type="sldNum" sz="quarter" idx="5"/>
          </p:nvPr>
        </p:nvSpPr>
        <p:spPr/>
        <p:txBody>
          <a:bodyPr/>
          <a:lstStyle/>
          <a:p>
            <a:fld id="{994743D3-E4DF-41C1-AEEA-79EDFD9AB3E4}" type="slidenum">
              <a:rPr lang="de-CH" smtClean="0"/>
              <a:t>10</a:t>
            </a:fld>
            <a:endParaRPr lang="de-CH"/>
          </a:p>
        </p:txBody>
      </p:sp>
    </p:spTree>
    <p:extLst>
      <p:ext uri="{BB962C8B-B14F-4D97-AF65-F5344CB8AC3E}">
        <p14:creationId xmlns:p14="http://schemas.microsoft.com/office/powerpoint/2010/main" val="34608283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Sämtliche Häuserdächer und entlang Autobahnen</a:t>
            </a:r>
            <a:endParaRPr lang="de-CH" b="1" dirty="0"/>
          </a:p>
          <a:p>
            <a:pPr marL="286150" indent="-286150">
              <a:buFont typeface="Symbol" panose="05050102010706020507" pitchFamily="18" charset="2"/>
              <a:buChar char="Þ"/>
            </a:pPr>
            <a:r>
              <a:rPr lang="de-CH" sz="1800" b="1" dirty="0"/>
              <a:t>fehlende Speicherung für sonnenarme Tage </a:t>
            </a:r>
          </a:p>
          <a:p>
            <a:pPr marL="286150" indent="-286150">
              <a:buFont typeface="Symbol" panose="05050102010706020507" pitchFamily="18" charset="2"/>
              <a:buChar char="Þ"/>
            </a:pPr>
            <a:r>
              <a:rPr lang="de-CH" sz="1800" b="1" dirty="0" err="1"/>
              <a:t>Gondosolar</a:t>
            </a:r>
            <a:r>
              <a:rPr lang="de-CH" sz="1800" b="1" dirty="0"/>
              <a:t> Fläche 10 ha = 100’000 m2 (Fläche von 316 x 316 m)</a:t>
            </a:r>
          </a:p>
          <a:p>
            <a:pPr marL="286150" indent="-286150">
              <a:buFont typeface="Symbol" panose="05050102010706020507" pitchFamily="18" charset="2"/>
              <a:buChar char="Þ"/>
            </a:pPr>
            <a:r>
              <a:rPr lang="de-CH" sz="1800" b="1" dirty="0"/>
              <a:t>150 km2 sind 15’000 Hektaren / 750 Landwirtschaftsbetriebe à 20 Hektaren (200’000 m2)</a:t>
            </a:r>
          </a:p>
          <a:p>
            <a:pPr marL="286150" indent="-286150">
              <a:buFont typeface="Symbol" panose="05050102010706020507" pitchFamily="18" charset="2"/>
              <a:buChar char="Þ"/>
            </a:pPr>
            <a:endParaRPr lang="de-CH" sz="1800" b="1" dirty="0"/>
          </a:p>
          <a:p>
            <a:pPr marL="286150" indent="-286150">
              <a:buFont typeface="Symbol" panose="05050102010706020507" pitchFamily="18" charset="2"/>
              <a:buChar char="Þ"/>
            </a:pPr>
            <a:r>
              <a:rPr lang="de-DE" b="1" dirty="0">
                <a:latin typeface="+mj-lt"/>
              </a:rPr>
              <a:t>Batteriespeicherung: </a:t>
            </a:r>
            <a:r>
              <a:rPr lang="de-DE" dirty="0">
                <a:latin typeface="+mj-lt"/>
              </a:rPr>
              <a:t>Alle Batterien decken 1:15 Minuten des weltweiten Strombedarfs ab. 2030: 10-facher Batteriespeicherung: 10:24 Min</a:t>
            </a:r>
          </a:p>
          <a:p>
            <a:pPr marL="286150" indent="-286150">
              <a:buFont typeface="Symbol" panose="05050102010706020507" pitchFamily="18" charset="2"/>
              <a:buChar char="Þ"/>
            </a:pPr>
            <a:r>
              <a:rPr lang="de-DE" dirty="0">
                <a:latin typeface="+mj-lt"/>
              </a:rPr>
              <a:t>2030 fehlt bis 300‘000 Tonnen Lithium pro Jahr | Verbrauch 2020: 82‘000 Tonnen</a:t>
            </a:r>
          </a:p>
          <a:p>
            <a:pPr marL="286150" indent="-286150">
              <a:buFont typeface="Symbol" panose="05050102010706020507" pitchFamily="18" charset="2"/>
              <a:buChar char="Þ"/>
            </a:pPr>
            <a:endParaRPr lang="de-CH" dirty="0">
              <a:latin typeface="+mj-lt"/>
            </a:endParaRPr>
          </a:p>
          <a:p>
            <a:pPr defTabSz="915680">
              <a:defRPr/>
            </a:pPr>
            <a:r>
              <a:rPr lang="de-CH" dirty="0"/>
              <a:t>Aktuell: 40 Windanlagen à 0.14 </a:t>
            </a:r>
            <a:r>
              <a:rPr lang="de-CH" dirty="0" err="1"/>
              <a:t>TWh</a:t>
            </a:r>
            <a:r>
              <a:rPr lang="de-CH" baseline="-25000" dirty="0" err="1"/>
              <a:t>e</a:t>
            </a:r>
            <a:r>
              <a:rPr lang="de-CH" dirty="0"/>
              <a:t>/Jahr Leistung</a:t>
            </a:r>
          </a:p>
          <a:p>
            <a:pPr defTabSz="915680">
              <a:defRPr/>
            </a:pPr>
            <a:endParaRPr lang="de-CH" dirty="0"/>
          </a:p>
          <a:p>
            <a:pPr defTabSz="915680">
              <a:defRPr/>
            </a:pPr>
            <a:r>
              <a:rPr lang="de-CH" dirty="0"/>
              <a:t>Auslandabhängigkeit: EMPA warnt bei über 10 TWh Stromabhängigkeit vom Ausland!</a:t>
            </a:r>
          </a:p>
          <a:p>
            <a:pPr defTabSz="915680">
              <a:defRPr/>
            </a:pPr>
            <a:endParaRPr lang="de-CH" dirty="0"/>
          </a:p>
          <a:p>
            <a:pPr defTabSz="915680">
              <a:defRPr/>
            </a:pPr>
            <a:r>
              <a:rPr lang="de-CH" dirty="0"/>
              <a:t>EMPA </a:t>
            </a:r>
            <a:r>
              <a:rPr lang="de-DE" b="0" i="0" dirty="0">
                <a:solidFill>
                  <a:srgbClr val="4D5156"/>
                </a:solidFill>
                <a:effectLst/>
                <a:latin typeface="arial" panose="020B0604020202020204" pitchFamily="34" charset="0"/>
              </a:rPr>
              <a:t>Die Eidgenössische Materialprüfungs- und Forschungsanstalt</a:t>
            </a:r>
            <a:endParaRPr lang="de-CH" dirty="0"/>
          </a:p>
          <a:p>
            <a:r>
              <a:rPr lang="de-CH" dirty="0"/>
              <a:t>VSE Verband Schw. Elektrizitätsunternehmen</a:t>
            </a:r>
          </a:p>
          <a:p>
            <a:r>
              <a:rPr lang="de-CH" dirty="0"/>
              <a:t>Offensiv Ausbau: Hohe Akzeptanz neuer Energie-Infrastrukturen</a:t>
            </a:r>
          </a:p>
          <a:p>
            <a:pPr defTabSz="915680">
              <a:defRPr/>
            </a:pPr>
            <a:endParaRPr lang="de-CH" dirty="0"/>
          </a:p>
          <a:p>
            <a:r>
              <a:rPr lang="de-CH" dirty="0"/>
              <a:t>Aktuell: Grimsel 0.27TWh</a:t>
            </a:r>
            <a:r>
              <a:rPr lang="de-CH" baseline="-25000" dirty="0"/>
              <a:t>e</a:t>
            </a:r>
            <a:r>
              <a:rPr lang="de-CH" dirty="0"/>
              <a:t>/Jahr | nach Ausbau 0.51 </a:t>
            </a:r>
            <a:r>
              <a:rPr lang="de-CH" dirty="0" err="1"/>
              <a:t>Twh</a:t>
            </a:r>
            <a:r>
              <a:rPr lang="de-CH" baseline="-25000" dirty="0" err="1"/>
              <a:t>e</a:t>
            </a:r>
            <a:r>
              <a:rPr lang="de-CH" baseline="-25000" dirty="0"/>
              <a:t> </a:t>
            </a:r>
            <a:endParaRPr lang="de-CH" dirty="0"/>
          </a:p>
          <a:p>
            <a:endParaRPr lang="de-CH" dirty="0"/>
          </a:p>
        </p:txBody>
      </p:sp>
      <p:sp>
        <p:nvSpPr>
          <p:cNvPr id="4" name="Foliennummernplatzhalter 3"/>
          <p:cNvSpPr>
            <a:spLocks noGrp="1"/>
          </p:cNvSpPr>
          <p:nvPr>
            <p:ph type="sldNum" sz="quarter" idx="5"/>
          </p:nvPr>
        </p:nvSpPr>
        <p:spPr/>
        <p:txBody>
          <a:bodyPr/>
          <a:lstStyle/>
          <a:p>
            <a:fld id="{994743D3-E4DF-41C1-AEEA-79EDFD9AB3E4}" type="slidenum">
              <a:rPr lang="de-CH" smtClean="0"/>
              <a:t>11</a:t>
            </a:fld>
            <a:endParaRPr lang="de-CH"/>
          </a:p>
        </p:txBody>
      </p:sp>
    </p:spTree>
    <p:extLst>
      <p:ext uri="{BB962C8B-B14F-4D97-AF65-F5344CB8AC3E}">
        <p14:creationId xmlns:p14="http://schemas.microsoft.com/office/powerpoint/2010/main" val="31410840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LEFT">
    <p:spTree>
      <p:nvGrpSpPr>
        <p:cNvPr id="1" name=""/>
        <p:cNvGrpSpPr/>
        <p:nvPr/>
      </p:nvGrpSpPr>
      <p:grpSpPr>
        <a:xfrm>
          <a:off x="0" y="0"/>
          <a:ext cx="0" cy="0"/>
          <a:chOff x="0" y="0"/>
          <a:chExt cx="0" cy="0"/>
        </a:xfrm>
      </p:grpSpPr>
      <p:sp>
        <p:nvSpPr>
          <p:cNvPr id="8" name="Backgrund"/>
          <p:cNvSpPr/>
          <p:nvPr userDrawn="1"/>
        </p:nvSpPr>
        <p:spPr bwMode="gray">
          <a:xfrm>
            <a:off x="0" y="0"/>
            <a:ext cx="12190413" cy="58166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7" name="Bar"/>
          <p:cNvSpPr/>
          <p:nvPr userDrawn="1"/>
        </p:nvSpPr>
        <p:spPr bwMode="ltGray">
          <a:xfrm>
            <a:off x="0" y="5816600"/>
            <a:ext cx="12190413" cy="1044000"/>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 name="Title"/>
          <p:cNvSpPr>
            <a:spLocks noGrp="1"/>
          </p:cNvSpPr>
          <p:nvPr>
            <p:ph type="ctrTitle"/>
          </p:nvPr>
        </p:nvSpPr>
        <p:spPr bwMode="gray">
          <a:xfrm>
            <a:off x="1055206" y="0"/>
            <a:ext cx="10080000" cy="3744000"/>
          </a:xfrm>
        </p:spPr>
        <p:txBody>
          <a:bodyPr anchor="b"/>
          <a:lstStyle>
            <a:lvl1pPr>
              <a:lnSpc>
                <a:spcPct val="80000"/>
              </a:lnSpc>
              <a:spcBef>
                <a:spcPts val="0"/>
              </a:spcBef>
              <a:spcAft>
                <a:spcPts val="1000"/>
              </a:spcAft>
              <a:defRPr sz="8800">
                <a:solidFill>
                  <a:srgbClr val="FFFFFF"/>
                </a:solidFill>
                <a:latin typeface="Bebas Neue" panose="020B0506020202020201" pitchFamily="34" charset="0"/>
              </a:defRPr>
            </a:lvl1pPr>
          </a:lstStyle>
          <a:p>
            <a:r>
              <a:rPr lang="en-US" dirty="0"/>
              <a:t>Click to edit Master title style</a:t>
            </a:r>
          </a:p>
        </p:txBody>
      </p:sp>
      <p:sp>
        <p:nvSpPr>
          <p:cNvPr id="3" name="Subtitle"/>
          <p:cNvSpPr>
            <a:spLocks noGrp="1"/>
          </p:cNvSpPr>
          <p:nvPr>
            <p:ph type="subTitle" idx="1"/>
          </p:nvPr>
        </p:nvSpPr>
        <p:spPr bwMode="gray">
          <a:xfrm>
            <a:off x="1055206" y="3744000"/>
            <a:ext cx="10080000" cy="2070000"/>
          </a:xfrm>
        </p:spPr>
        <p:txBody>
          <a:bodyPr/>
          <a:lstStyle>
            <a:lvl1pPr marL="0" indent="0" algn="l">
              <a:buNone/>
              <a:defRPr sz="4400">
                <a:solidFill>
                  <a:srgbClr val="B2B2B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cNvSpPr>
            <a:spLocks noGrp="1"/>
          </p:cNvSpPr>
          <p:nvPr>
            <p:ph type="dt" sz="half" idx="10"/>
          </p:nvPr>
        </p:nvSpPr>
        <p:spPr/>
        <p:txBody>
          <a:bodyPr/>
          <a:lstStyle/>
          <a:p>
            <a:fld id="{27FC3DAB-407D-4279-8EB6-232635B61438}" type="datetimeFigureOut">
              <a:rPr lang="en-US" smtClean="0"/>
              <a:t>5/25/2023</a:t>
            </a:fld>
            <a:endParaRPr lang="en-US"/>
          </a:p>
        </p:txBody>
      </p:sp>
      <p:sp>
        <p:nvSpPr>
          <p:cNvPr id="5" name="Footer"/>
          <p:cNvSpPr>
            <a:spLocks noGrp="1"/>
          </p:cNvSpPr>
          <p:nvPr>
            <p:ph type="ftr" sz="quarter" idx="11"/>
          </p:nvPr>
        </p:nvSpPr>
        <p:spPr/>
        <p:txBody>
          <a:bodyPr/>
          <a:lstStyle/>
          <a:p>
            <a:endParaRPr lang="en-US" dirty="0"/>
          </a:p>
        </p:txBody>
      </p:sp>
      <p:sp>
        <p:nvSpPr>
          <p:cNvPr id="6" name="Slide Number"/>
          <p:cNvSpPr>
            <a:spLocks noGrp="1"/>
          </p:cNvSpPr>
          <p:nvPr>
            <p:ph type="sldNum" sz="quarter" idx="12"/>
          </p:nvPr>
        </p:nvSpPr>
        <p:spPr/>
        <p:txBody>
          <a:bodyPr/>
          <a:lstStyle/>
          <a:p>
            <a:fld id="{02CEFE82-39F2-4F47-8A0C-D5AB3496FA5C}" type="slidenum">
              <a:rPr lang="en-US" smtClean="0"/>
              <a:t>‹Nr.›</a:t>
            </a:fld>
            <a:endParaRPr lang="en-US"/>
          </a:p>
        </p:txBody>
      </p:sp>
    </p:spTree>
    <p:extLst>
      <p:ext uri="{BB962C8B-B14F-4D97-AF65-F5344CB8AC3E}">
        <p14:creationId xmlns:p14="http://schemas.microsoft.com/office/powerpoint/2010/main" val="3252831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70E22E-61C3-46FB-9DEC-116509F3DDDF}"/>
              </a:ext>
            </a:extLst>
          </p:cNvPr>
          <p:cNvSpPr>
            <a:spLocks noGrp="1"/>
          </p:cNvSpPr>
          <p:nvPr>
            <p:ph type="title"/>
          </p:nvPr>
        </p:nvSpPr>
        <p:spPr/>
        <p:txBody>
          <a:bodyPr/>
          <a:lstStyle/>
          <a:p>
            <a:r>
              <a:rPr lang="de-DE"/>
              <a:t>Mastertitelformat bearbeiten</a:t>
            </a:r>
            <a:endParaRPr lang="de-CH"/>
          </a:p>
        </p:txBody>
      </p:sp>
      <p:sp>
        <p:nvSpPr>
          <p:cNvPr id="3" name="Inhaltsplatzhalter 2">
            <a:extLst>
              <a:ext uri="{FF2B5EF4-FFF2-40B4-BE49-F238E27FC236}">
                <a16:creationId xmlns:a16="http://schemas.microsoft.com/office/drawing/2014/main" id="{2EF7E603-48DC-42D5-AD22-6236A7F19400}"/>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82AEA02E-03E8-457C-9FFB-19B75140D784}"/>
              </a:ext>
            </a:extLst>
          </p:cNvPr>
          <p:cNvSpPr>
            <a:spLocks noGrp="1"/>
          </p:cNvSpPr>
          <p:nvPr>
            <p:ph type="dt" sz="half" idx="10"/>
          </p:nvPr>
        </p:nvSpPr>
        <p:spPr/>
        <p:txBody>
          <a:bodyPr/>
          <a:lstStyle/>
          <a:p>
            <a:fld id="{7B824FBE-3BFE-4653-B365-E66B2284C977}" type="datetimeFigureOut">
              <a:rPr lang="de-CH" smtClean="0"/>
              <a:t>25.05.2023</a:t>
            </a:fld>
            <a:endParaRPr lang="de-CH"/>
          </a:p>
        </p:txBody>
      </p:sp>
      <p:sp>
        <p:nvSpPr>
          <p:cNvPr id="5" name="Fußzeilenplatzhalter 4">
            <a:extLst>
              <a:ext uri="{FF2B5EF4-FFF2-40B4-BE49-F238E27FC236}">
                <a16:creationId xmlns:a16="http://schemas.microsoft.com/office/drawing/2014/main" id="{68E25246-2F52-4CED-9256-09BD7C20FA97}"/>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1806D4E8-D7E6-4CD3-9B7C-F909115E5A2F}"/>
              </a:ext>
            </a:extLst>
          </p:cNvPr>
          <p:cNvSpPr>
            <a:spLocks noGrp="1"/>
          </p:cNvSpPr>
          <p:nvPr>
            <p:ph type="sldNum" sz="quarter" idx="12"/>
          </p:nvPr>
        </p:nvSpPr>
        <p:spPr/>
        <p:txBody>
          <a:bodyPr/>
          <a:lstStyle/>
          <a:p>
            <a:fld id="{2996BE78-461B-47DD-B73F-AE8ED2A569C7}" type="slidenum">
              <a:rPr lang="de-CH" smtClean="0"/>
              <a:t>‹Nr.›</a:t>
            </a:fld>
            <a:endParaRPr lang="de-CH"/>
          </a:p>
        </p:txBody>
      </p:sp>
    </p:spTree>
    <p:extLst>
      <p:ext uri="{BB962C8B-B14F-4D97-AF65-F5344CB8AC3E}">
        <p14:creationId xmlns:p14="http://schemas.microsoft.com/office/powerpoint/2010/main" val="22387196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dirty="0"/>
              <a:t>Click to edit Master title style</a:t>
            </a:r>
          </a:p>
        </p:txBody>
      </p:sp>
      <p:sp>
        <p:nvSpPr>
          <p:cNvPr id="7" name="Subline"/>
          <p:cNvSpPr>
            <a:spLocks noGrp="1"/>
          </p:cNvSpPr>
          <p:nvPr>
            <p:ph type="body" sz="quarter" idx="13" hasCustomPrompt="1"/>
          </p:nvPr>
        </p:nvSpPr>
        <p:spPr>
          <a:xfrm>
            <a:off x="540000" y="972000"/>
            <a:ext cx="11109600" cy="540000"/>
          </a:xfrm>
        </p:spPr>
        <p:txBody>
          <a:bodyPr/>
          <a:lstStyle>
            <a:lvl1pPr marL="0" indent="0">
              <a:buNone/>
              <a:defRPr baseline="0">
                <a:solidFill>
                  <a:srgbClr val="7F7F7F"/>
                </a:solidFill>
              </a:defRPr>
            </a:lvl1pPr>
          </a:lstStyle>
          <a:p>
            <a:pPr lvl="0"/>
            <a:r>
              <a:rPr lang="en-US" dirty="0"/>
              <a:t>Enter your subtitle here</a:t>
            </a:r>
          </a:p>
        </p:txBody>
      </p:sp>
      <p:sp>
        <p:nvSpPr>
          <p:cNvPr id="3" name="Date"/>
          <p:cNvSpPr>
            <a:spLocks noGrp="1"/>
          </p:cNvSpPr>
          <p:nvPr>
            <p:ph type="dt" sz="half" idx="10"/>
          </p:nvPr>
        </p:nvSpPr>
        <p:spPr/>
        <p:txBody>
          <a:bodyPr/>
          <a:lstStyle/>
          <a:p>
            <a:fld id="{27FC3DAB-407D-4279-8EB6-232635B61438}" type="datetimeFigureOut">
              <a:rPr lang="en-US" smtClean="0"/>
              <a:t>5/25/2023</a:t>
            </a:fld>
            <a:endParaRPr lang="en-US"/>
          </a:p>
        </p:txBody>
      </p:sp>
      <p:sp>
        <p:nvSpPr>
          <p:cNvPr id="4" name="Footer"/>
          <p:cNvSpPr>
            <a:spLocks noGrp="1"/>
          </p:cNvSpPr>
          <p:nvPr>
            <p:ph type="ftr" sz="quarter" idx="11"/>
          </p:nvPr>
        </p:nvSpPr>
        <p:spPr/>
        <p:txBody>
          <a:bodyPr/>
          <a:lstStyle/>
          <a:p>
            <a:endParaRPr lang="en-US"/>
          </a:p>
        </p:txBody>
      </p:sp>
      <p:sp>
        <p:nvSpPr>
          <p:cNvPr id="5" name="Slide Number"/>
          <p:cNvSpPr>
            <a:spLocks noGrp="1"/>
          </p:cNvSpPr>
          <p:nvPr>
            <p:ph type="sldNum" sz="quarter" idx="12"/>
          </p:nvPr>
        </p:nvSpPr>
        <p:spPr/>
        <p:txBody>
          <a:bodyPr/>
          <a:lstStyle/>
          <a:p>
            <a:fld id="{02CEFE82-39F2-4F47-8A0C-D5AB3496FA5C}" type="slidenum">
              <a:rPr lang="en-US" smtClean="0"/>
              <a:t>‹Nr.›</a:t>
            </a:fld>
            <a:endParaRPr lang="en-US"/>
          </a:p>
        </p:txBody>
      </p:sp>
    </p:spTree>
    <p:extLst>
      <p:ext uri="{BB962C8B-B14F-4D97-AF65-F5344CB8AC3E}">
        <p14:creationId xmlns:p14="http://schemas.microsoft.com/office/powerpoint/2010/main" val="2820757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dirty="0"/>
              <a:t>Click to edit Master title style</a:t>
            </a:r>
          </a:p>
        </p:txBody>
      </p:sp>
      <p:sp>
        <p:nvSpPr>
          <p:cNvPr id="3" name="Date"/>
          <p:cNvSpPr>
            <a:spLocks noGrp="1"/>
          </p:cNvSpPr>
          <p:nvPr>
            <p:ph type="dt" sz="half" idx="10"/>
          </p:nvPr>
        </p:nvSpPr>
        <p:spPr/>
        <p:txBody>
          <a:bodyPr/>
          <a:lstStyle/>
          <a:p>
            <a:fld id="{27FC3DAB-407D-4279-8EB6-232635B61438}" type="datetimeFigureOut">
              <a:rPr lang="en-US" smtClean="0"/>
              <a:t>5/25/2023</a:t>
            </a:fld>
            <a:endParaRPr lang="en-US"/>
          </a:p>
        </p:txBody>
      </p:sp>
      <p:sp>
        <p:nvSpPr>
          <p:cNvPr id="4" name="Footer"/>
          <p:cNvSpPr>
            <a:spLocks noGrp="1"/>
          </p:cNvSpPr>
          <p:nvPr>
            <p:ph type="ftr" sz="quarter" idx="11"/>
          </p:nvPr>
        </p:nvSpPr>
        <p:spPr/>
        <p:txBody>
          <a:bodyPr/>
          <a:lstStyle/>
          <a:p>
            <a:endParaRPr lang="en-US"/>
          </a:p>
        </p:txBody>
      </p:sp>
      <p:sp>
        <p:nvSpPr>
          <p:cNvPr id="5" name="Slide Number"/>
          <p:cNvSpPr>
            <a:spLocks noGrp="1"/>
          </p:cNvSpPr>
          <p:nvPr>
            <p:ph type="sldNum" sz="quarter" idx="12"/>
          </p:nvPr>
        </p:nvSpPr>
        <p:spPr/>
        <p:txBody>
          <a:bodyPr/>
          <a:lstStyle/>
          <a:p>
            <a:fld id="{02CEFE82-39F2-4F47-8A0C-D5AB3496FA5C}" type="slidenum">
              <a:rPr lang="en-US" smtClean="0"/>
              <a:t>‹Nr.›</a:t>
            </a:fld>
            <a:endParaRPr lang="en-US"/>
          </a:p>
        </p:txBody>
      </p:sp>
    </p:spTree>
    <p:extLst>
      <p:ext uri="{BB962C8B-B14F-4D97-AF65-F5344CB8AC3E}">
        <p14:creationId xmlns:p14="http://schemas.microsoft.com/office/powerpoint/2010/main" val="3793838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cNvSpPr>
            <a:spLocks noGrp="1"/>
          </p:cNvSpPr>
          <p:nvPr>
            <p:ph type="dt" sz="half" idx="10"/>
          </p:nvPr>
        </p:nvSpPr>
        <p:spPr/>
        <p:txBody>
          <a:bodyPr/>
          <a:lstStyle/>
          <a:p>
            <a:fld id="{27FC3DAB-407D-4279-8EB6-232635B61438}" type="datetimeFigureOut">
              <a:rPr lang="en-US" smtClean="0"/>
              <a:t>5/25/2023</a:t>
            </a:fld>
            <a:endParaRPr lang="en-US"/>
          </a:p>
        </p:txBody>
      </p:sp>
      <p:sp>
        <p:nvSpPr>
          <p:cNvPr id="3" name="Footer"/>
          <p:cNvSpPr>
            <a:spLocks noGrp="1"/>
          </p:cNvSpPr>
          <p:nvPr>
            <p:ph type="ftr" sz="quarter" idx="11"/>
          </p:nvPr>
        </p:nvSpPr>
        <p:spPr/>
        <p:txBody>
          <a:bodyPr/>
          <a:lstStyle/>
          <a:p>
            <a:endParaRPr lang="en-US"/>
          </a:p>
        </p:txBody>
      </p:sp>
      <p:sp>
        <p:nvSpPr>
          <p:cNvPr id="4" name="Slide Number"/>
          <p:cNvSpPr>
            <a:spLocks noGrp="1"/>
          </p:cNvSpPr>
          <p:nvPr>
            <p:ph type="sldNum" sz="quarter" idx="12"/>
          </p:nvPr>
        </p:nvSpPr>
        <p:spPr/>
        <p:txBody>
          <a:bodyPr/>
          <a:lstStyle/>
          <a:p>
            <a:fld id="{02CEFE82-39F2-4F47-8A0C-D5AB3496FA5C}" type="slidenum">
              <a:rPr lang="en-US" smtClean="0"/>
              <a:t>‹Nr.›</a:t>
            </a:fld>
            <a:endParaRPr lang="en-US"/>
          </a:p>
        </p:txBody>
      </p:sp>
    </p:spTree>
    <p:extLst>
      <p:ext uri="{BB962C8B-B14F-4D97-AF65-F5344CB8AC3E}">
        <p14:creationId xmlns:p14="http://schemas.microsoft.com/office/powerpoint/2010/main" val="3365725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mp; CONTENT">
    <p:spTree>
      <p:nvGrpSpPr>
        <p:cNvPr id="1" name=""/>
        <p:cNvGrpSpPr/>
        <p:nvPr/>
      </p:nvGrpSpPr>
      <p:grpSpPr>
        <a:xfrm>
          <a:off x="0" y="0"/>
          <a:ext cx="0" cy="0"/>
          <a:chOff x="0" y="0"/>
          <a:chExt cx="0" cy="0"/>
        </a:xfrm>
      </p:grpSpPr>
      <p:sp>
        <p:nvSpPr>
          <p:cNvPr id="2" name="Title"/>
          <p:cNvSpPr>
            <a:spLocks noGrp="1"/>
          </p:cNvSpPr>
          <p:nvPr>
            <p:ph type="title"/>
          </p:nvPr>
        </p:nvSpPr>
        <p:spPr>
          <a:xfrm>
            <a:off x="540000" y="432000"/>
            <a:ext cx="11109600" cy="1080000"/>
          </a:xfrm>
        </p:spPr>
        <p:txBody>
          <a:bodyPr/>
          <a:lstStyle/>
          <a:p>
            <a:r>
              <a:rPr lang="en-US" dirty="0"/>
              <a:t>Click to edit Master title style</a:t>
            </a:r>
          </a:p>
        </p:txBody>
      </p:sp>
      <p:sp>
        <p:nvSpPr>
          <p:cNvPr id="13" name="Subtitle"/>
          <p:cNvSpPr>
            <a:spLocks noGrp="1"/>
          </p:cNvSpPr>
          <p:nvPr>
            <p:ph type="body" sz="quarter" idx="13" hasCustomPrompt="1"/>
          </p:nvPr>
        </p:nvSpPr>
        <p:spPr>
          <a:xfrm>
            <a:off x="540000" y="972000"/>
            <a:ext cx="11109600" cy="540000"/>
          </a:xfrm>
        </p:spPr>
        <p:txBody>
          <a:bodyPr/>
          <a:lstStyle>
            <a:lvl1pPr marL="0" indent="0">
              <a:buNone/>
              <a:defRPr baseline="0">
                <a:solidFill>
                  <a:srgbClr val="7F7F7F"/>
                </a:solidFill>
              </a:defRPr>
            </a:lvl1pPr>
          </a:lstStyle>
          <a:p>
            <a:pPr lvl="0"/>
            <a:r>
              <a:rPr lang="en-US" dirty="0"/>
              <a:t>Enter your subtitle here</a:t>
            </a:r>
          </a:p>
        </p:txBody>
      </p:sp>
      <p:sp>
        <p:nvSpPr>
          <p:cNvPr id="3" name="Content"/>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cNvSpPr>
            <a:spLocks noGrp="1"/>
          </p:cNvSpPr>
          <p:nvPr>
            <p:ph type="dt" sz="half" idx="10"/>
          </p:nvPr>
        </p:nvSpPr>
        <p:spPr/>
        <p:txBody>
          <a:bodyPr/>
          <a:lstStyle/>
          <a:p>
            <a:fld id="{27FC3DAB-407D-4279-8EB6-232635B61438}" type="datetimeFigureOut">
              <a:rPr lang="en-US" smtClean="0"/>
              <a:t>5/25/2023</a:t>
            </a:fld>
            <a:endParaRPr lang="en-US"/>
          </a:p>
        </p:txBody>
      </p:sp>
      <p:sp>
        <p:nvSpPr>
          <p:cNvPr id="5" name="Footer"/>
          <p:cNvSpPr>
            <a:spLocks noGrp="1"/>
          </p:cNvSpPr>
          <p:nvPr>
            <p:ph type="ftr" sz="quarter" idx="11"/>
          </p:nvPr>
        </p:nvSpPr>
        <p:spPr/>
        <p:txBody>
          <a:bodyPr/>
          <a:lstStyle/>
          <a:p>
            <a:endParaRPr lang="en-US"/>
          </a:p>
        </p:txBody>
      </p:sp>
      <p:sp>
        <p:nvSpPr>
          <p:cNvPr id="6" name="Slide Number"/>
          <p:cNvSpPr>
            <a:spLocks noGrp="1"/>
          </p:cNvSpPr>
          <p:nvPr>
            <p:ph type="sldNum" sz="quarter" idx="12"/>
          </p:nvPr>
        </p:nvSpPr>
        <p:spPr/>
        <p:txBody>
          <a:bodyPr/>
          <a:lstStyle/>
          <a:p>
            <a:fld id="{02CEFE82-39F2-4F47-8A0C-D5AB3496FA5C}" type="slidenum">
              <a:rPr lang="en-US" smtClean="0"/>
              <a:t>‹Nr.›</a:t>
            </a:fld>
            <a:endParaRPr lang="en-US"/>
          </a:p>
        </p:txBody>
      </p:sp>
    </p:spTree>
    <p:extLst>
      <p:ext uri="{BB962C8B-B14F-4D97-AF65-F5344CB8AC3E}">
        <p14:creationId xmlns:p14="http://schemas.microsoft.com/office/powerpoint/2010/main" val="1471085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mp; CONTENT">
    <p:spTree>
      <p:nvGrpSpPr>
        <p:cNvPr id="1" name=""/>
        <p:cNvGrpSpPr/>
        <p:nvPr/>
      </p:nvGrpSpPr>
      <p:grpSpPr>
        <a:xfrm>
          <a:off x="0" y="0"/>
          <a:ext cx="0" cy="0"/>
          <a:chOff x="0" y="0"/>
          <a:chExt cx="0" cy="0"/>
        </a:xfrm>
      </p:grpSpPr>
      <p:sp>
        <p:nvSpPr>
          <p:cNvPr id="2" name="Title"/>
          <p:cNvSpPr>
            <a:spLocks noGrp="1"/>
          </p:cNvSpPr>
          <p:nvPr>
            <p:ph type="title"/>
          </p:nvPr>
        </p:nvSpPr>
        <p:spPr>
          <a:xfrm>
            <a:off x="540000" y="432000"/>
            <a:ext cx="11109600" cy="1080000"/>
          </a:xfrm>
        </p:spPr>
        <p:txBody>
          <a:bodyPr/>
          <a:lstStyle/>
          <a:p>
            <a:r>
              <a:rPr lang="en-US" dirty="0"/>
              <a:t>Click to edit Master title style</a:t>
            </a:r>
          </a:p>
        </p:txBody>
      </p:sp>
      <p:sp>
        <p:nvSpPr>
          <p:cNvPr id="8" name="Subline"/>
          <p:cNvSpPr>
            <a:spLocks noGrp="1"/>
          </p:cNvSpPr>
          <p:nvPr>
            <p:ph type="body" sz="quarter" idx="13" hasCustomPrompt="1"/>
          </p:nvPr>
        </p:nvSpPr>
        <p:spPr>
          <a:xfrm>
            <a:off x="540000" y="972000"/>
            <a:ext cx="11109600" cy="540000"/>
          </a:xfrm>
        </p:spPr>
        <p:txBody>
          <a:bodyPr/>
          <a:lstStyle>
            <a:lvl1pPr marL="0" indent="0">
              <a:buNone/>
              <a:defRPr baseline="0">
                <a:solidFill>
                  <a:srgbClr val="7F7F7F"/>
                </a:solidFill>
              </a:defRPr>
            </a:lvl1pPr>
          </a:lstStyle>
          <a:p>
            <a:pPr lvl="0"/>
            <a:r>
              <a:rPr lang="en-US" dirty="0"/>
              <a:t>Enter your subtitle here</a:t>
            </a:r>
          </a:p>
        </p:txBody>
      </p:sp>
      <p:sp>
        <p:nvSpPr>
          <p:cNvPr id="3" name="Content 1"/>
          <p:cNvSpPr>
            <a:spLocks noGrp="1"/>
          </p:cNvSpPr>
          <p:nvPr>
            <p:ph sz="half" idx="1"/>
          </p:nvPr>
        </p:nvSpPr>
        <p:spPr>
          <a:xfrm>
            <a:off x="540000" y="1512000"/>
            <a:ext cx="5346000" cy="4298400"/>
          </a:xfrm>
        </p:spPr>
        <p:txBody>
          <a:bodyPr/>
          <a:lstStyle>
            <a:lvl1pPr>
              <a:defRPr sz="22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2"/>
          <p:cNvSpPr>
            <a:spLocks noGrp="1"/>
          </p:cNvSpPr>
          <p:nvPr>
            <p:ph sz="half" idx="2"/>
          </p:nvPr>
        </p:nvSpPr>
        <p:spPr>
          <a:xfrm>
            <a:off x="6303600" y="1512000"/>
            <a:ext cx="5346000" cy="4298400"/>
          </a:xfrm>
        </p:spPr>
        <p:txBody>
          <a:bodyPr/>
          <a:lstStyle>
            <a:lvl1pPr>
              <a:defRPr sz="22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cNvSpPr>
            <a:spLocks noGrp="1"/>
          </p:cNvSpPr>
          <p:nvPr>
            <p:ph type="dt" sz="half" idx="10"/>
          </p:nvPr>
        </p:nvSpPr>
        <p:spPr/>
        <p:txBody>
          <a:bodyPr/>
          <a:lstStyle/>
          <a:p>
            <a:fld id="{27FC3DAB-407D-4279-8EB6-232635B61438}" type="datetimeFigureOut">
              <a:rPr lang="en-US" smtClean="0"/>
              <a:t>5/25/2023</a:t>
            </a:fld>
            <a:endParaRPr lang="en-US"/>
          </a:p>
        </p:txBody>
      </p:sp>
      <p:sp>
        <p:nvSpPr>
          <p:cNvPr id="6" name="Footer"/>
          <p:cNvSpPr>
            <a:spLocks noGrp="1"/>
          </p:cNvSpPr>
          <p:nvPr>
            <p:ph type="ftr" sz="quarter" idx="11"/>
          </p:nvPr>
        </p:nvSpPr>
        <p:spPr/>
        <p:txBody>
          <a:bodyPr/>
          <a:lstStyle/>
          <a:p>
            <a:endParaRPr lang="en-US"/>
          </a:p>
        </p:txBody>
      </p:sp>
      <p:sp>
        <p:nvSpPr>
          <p:cNvPr id="7" name="Slide Number"/>
          <p:cNvSpPr>
            <a:spLocks noGrp="1"/>
          </p:cNvSpPr>
          <p:nvPr>
            <p:ph type="sldNum" sz="quarter" idx="12"/>
          </p:nvPr>
        </p:nvSpPr>
        <p:spPr/>
        <p:txBody>
          <a:bodyPr/>
          <a:lstStyle/>
          <a:p>
            <a:fld id="{02CEFE82-39F2-4F47-8A0C-D5AB3496FA5C}" type="slidenum">
              <a:rPr lang="en-US" smtClean="0"/>
              <a:t>‹Nr.›</a:t>
            </a:fld>
            <a:endParaRPr lang="en-US"/>
          </a:p>
        </p:txBody>
      </p:sp>
    </p:spTree>
    <p:extLst>
      <p:ext uri="{BB962C8B-B14F-4D97-AF65-F5344CB8AC3E}">
        <p14:creationId xmlns:p14="http://schemas.microsoft.com/office/powerpoint/2010/main" val="1079914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EXTBOXES">
    <p:spTree>
      <p:nvGrpSpPr>
        <p:cNvPr id="1" name=""/>
        <p:cNvGrpSpPr/>
        <p:nvPr/>
      </p:nvGrpSpPr>
      <p:grpSpPr>
        <a:xfrm>
          <a:off x="0" y="0"/>
          <a:ext cx="0" cy="0"/>
          <a:chOff x="0" y="0"/>
          <a:chExt cx="0" cy="0"/>
        </a:xfrm>
      </p:grpSpPr>
      <p:sp>
        <p:nvSpPr>
          <p:cNvPr id="2" name="Title"/>
          <p:cNvSpPr>
            <a:spLocks noGrp="1"/>
          </p:cNvSpPr>
          <p:nvPr>
            <p:ph type="title"/>
          </p:nvPr>
        </p:nvSpPr>
        <p:spPr>
          <a:xfrm>
            <a:off x="540000" y="432000"/>
            <a:ext cx="11109600" cy="1080000"/>
          </a:xfrm>
        </p:spPr>
        <p:txBody>
          <a:bodyPr/>
          <a:lstStyle/>
          <a:p>
            <a:r>
              <a:rPr lang="en-US" dirty="0"/>
              <a:t>Click to edit Master title style</a:t>
            </a:r>
          </a:p>
        </p:txBody>
      </p:sp>
      <p:sp>
        <p:nvSpPr>
          <p:cNvPr id="8" name="Subline"/>
          <p:cNvSpPr>
            <a:spLocks noGrp="1"/>
          </p:cNvSpPr>
          <p:nvPr>
            <p:ph type="body" sz="quarter" idx="13" hasCustomPrompt="1"/>
          </p:nvPr>
        </p:nvSpPr>
        <p:spPr>
          <a:xfrm>
            <a:off x="540000" y="972000"/>
            <a:ext cx="11109600" cy="540000"/>
          </a:xfrm>
        </p:spPr>
        <p:txBody>
          <a:bodyPr/>
          <a:lstStyle>
            <a:lvl1pPr marL="0" indent="0">
              <a:buNone/>
              <a:defRPr baseline="0">
                <a:solidFill>
                  <a:srgbClr val="7F7F7F"/>
                </a:solidFill>
              </a:defRPr>
            </a:lvl1pPr>
          </a:lstStyle>
          <a:p>
            <a:pPr lvl="0"/>
            <a:r>
              <a:rPr lang="en-US" dirty="0"/>
              <a:t>Enter your subtitle here</a:t>
            </a:r>
          </a:p>
        </p:txBody>
      </p:sp>
      <p:sp>
        <p:nvSpPr>
          <p:cNvPr id="10" name="Text 1"/>
          <p:cNvSpPr>
            <a:spLocks noGrp="1"/>
          </p:cNvSpPr>
          <p:nvPr>
            <p:ph type="body" idx="15"/>
          </p:nvPr>
        </p:nvSpPr>
        <p:spPr bwMode="gray">
          <a:xfrm>
            <a:off x="540000" y="1512000"/>
            <a:ext cx="3420000" cy="360000"/>
          </a:xfrm>
          <a:solidFill>
            <a:schemeClr val="bg1">
              <a:lumMod val="65000"/>
            </a:schemeClr>
          </a:solidFill>
        </p:spPr>
        <p:txBody>
          <a:bodyPr lIns="252000" rIns="144000" anchor="ctr"/>
          <a:lstStyle>
            <a:lvl1pPr marL="0" indent="0">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3" name="Content 1"/>
          <p:cNvSpPr>
            <a:spLocks noGrp="1"/>
          </p:cNvSpPr>
          <p:nvPr>
            <p:ph sz="half" idx="1"/>
          </p:nvPr>
        </p:nvSpPr>
        <p:spPr bwMode="gray">
          <a:xfrm>
            <a:off x="540000" y="1872000"/>
            <a:ext cx="3420000" cy="3938400"/>
          </a:xfrm>
          <a:solidFill>
            <a:schemeClr val="bg1">
              <a:lumMod val="95000"/>
            </a:schemeClr>
          </a:solidFill>
        </p:spPr>
        <p:txBody>
          <a:bodyPr lIns="252000" tIns="252000" rIns="252000" bIns="252000"/>
          <a:lstStyle>
            <a:lvl1pPr>
              <a:defRPr sz="16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2"/>
          <p:cNvSpPr>
            <a:spLocks noGrp="1"/>
          </p:cNvSpPr>
          <p:nvPr>
            <p:ph type="body" sz="quarter" idx="3"/>
          </p:nvPr>
        </p:nvSpPr>
        <p:spPr bwMode="gray">
          <a:xfrm>
            <a:off x="4384800" y="1512000"/>
            <a:ext cx="3420000" cy="360000"/>
          </a:xfrm>
          <a:solidFill>
            <a:schemeClr val="bg1">
              <a:lumMod val="65000"/>
            </a:schemeClr>
          </a:solidFill>
        </p:spPr>
        <p:txBody>
          <a:bodyPr lIns="252000" rIns="144000" anchor="ctr"/>
          <a:lstStyle>
            <a:lvl1pPr marL="0" indent="0">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37" name="Content 2"/>
          <p:cNvSpPr>
            <a:spLocks noGrp="1"/>
          </p:cNvSpPr>
          <p:nvPr>
            <p:ph sz="half" idx="14"/>
          </p:nvPr>
        </p:nvSpPr>
        <p:spPr bwMode="gray">
          <a:xfrm>
            <a:off x="4384800" y="1872000"/>
            <a:ext cx="3420000" cy="3938400"/>
          </a:xfrm>
          <a:solidFill>
            <a:schemeClr val="bg1">
              <a:lumMod val="95000"/>
            </a:schemeClr>
          </a:solidFill>
        </p:spPr>
        <p:txBody>
          <a:bodyPr lIns="252000" tIns="252000" rIns="252000" bIns="252000"/>
          <a:lstStyle>
            <a:lvl1pPr>
              <a:defRPr sz="16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3"/>
          <p:cNvSpPr>
            <a:spLocks noGrp="1"/>
          </p:cNvSpPr>
          <p:nvPr>
            <p:ph type="body" sz="quarter" idx="16"/>
          </p:nvPr>
        </p:nvSpPr>
        <p:spPr bwMode="gray">
          <a:xfrm>
            <a:off x="8229600" y="1512000"/>
            <a:ext cx="3420000" cy="360000"/>
          </a:xfrm>
          <a:solidFill>
            <a:schemeClr val="bg1">
              <a:lumMod val="65000"/>
            </a:schemeClr>
          </a:solidFill>
        </p:spPr>
        <p:txBody>
          <a:bodyPr lIns="252000" rIns="144000" anchor="ctr"/>
          <a:lstStyle>
            <a:lvl1pPr marL="0" indent="0">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3"/>
          <p:cNvSpPr>
            <a:spLocks noGrp="1"/>
          </p:cNvSpPr>
          <p:nvPr>
            <p:ph sz="half" idx="2"/>
          </p:nvPr>
        </p:nvSpPr>
        <p:spPr bwMode="gray">
          <a:xfrm>
            <a:off x="8229600" y="1872000"/>
            <a:ext cx="3420000" cy="3938400"/>
          </a:xfrm>
          <a:solidFill>
            <a:schemeClr val="bg1">
              <a:lumMod val="95000"/>
            </a:schemeClr>
          </a:solidFill>
        </p:spPr>
        <p:txBody>
          <a:bodyPr lIns="252000" tIns="252000" rIns="252000" bIns="252000"/>
          <a:lstStyle>
            <a:lvl1pPr>
              <a:defRPr sz="16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cNvSpPr>
            <a:spLocks noGrp="1"/>
          </p:cNvSpPr>
          <p:nvPr>
            <p:ph type="dt" sz="half" idx="10"/>
          </p:nvPr>
        </p:nvSpPr>
        <p:spPr/>
        <p:txBody>
          <a:bodyPr/>
          <a:lstStyle/>
          <a:p>
            <a:fld id="{27FC3DAB-407D-4279-8EB6-232635B61438}" type="datetimeFigureOut">
              <a:rPr lang="en-US" smtClean="0"/>
              <a:t>5/25/2023</a:t>
            </a:fld>
            <a:endParaRPr lang="en-US"/>
          </a:p>
        </p:txBody>
      </p:sp>
      <p:sp>
        <p:nvSpPr>
          <p:cNvPr id="6" name="Footer"/>
          <p:cNvSpPr>
            <a:spLocks noGrp="1"/>
          </p:cNvSpPr>
          <p:nvPr>
            <p:ph type="ftr" sz="quarter" idx="11"/>
          </p:nvPr>
        </p:nvSpPr>
        <p:spPr/>
        <p:txBody>
          <a:bodyPr/>
          <a:lstStyle/>
          <a:p>
            <a:endParaRPr lang="en-US"/>
          </a:p>
        </p:txBody>
      </p:sp>
      <p:sp>
        <p:nvSpPr>
          <p:cNvPr id="7" name="Slide Number"/>
          <p:cNvSpPr>
            <a:spLocks noGrp="1"/>
          </p:cNvSpPr>
          <p:nvPr>
            <p:ph type="sldNum" sz="quarter" idx="12"/>
          </p:nvPr>
        </p:nvSpPr>
        <p:spPr/>
        <p:txBody>
          <a:bodyPr/>
          <a:lstStyle/>
          <a:p>
            <a:fld id="{02CEFE82-39F2-4F47-8A0C-D5AB3496FA5C}" type="slidenum">
              <a:rPr lang="en-US" smtClean="0"/>
              <a:t>‹Nr.›</a:t>
            </a:fld>
            <a:endParaRPr lang="en-US" dirty="0"/>
          </a:p>
        </p:txBody>
      </p:sp>
    </p:spTree>
    <p:extLst>
      <p:ext uri="{BB962C8B-B14F-4D97-AF65-F5344CB8AC3E}">
        <p14:creationId xmlns:p14="http://schemas.microsoft.com/office/powerpoint/2010/main" val="1585648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IRCLES">
    <p:spTree>
      <p:nvGrpSpPr>
        <p:cNvPr id="1" name=""/>
        <p:cNvGrpSpPr/>
        <p:nvPr/>
      </p:nvGrpSpPr>
      <p:grpSpPr>
        <a:xfrm>
          <a:off x="0" y="0"/>
          <a:ext cx="0" cy="0"/>
          <a:chOff x="0" y="0"/>
          <a:chExt cx="0" cy="0"/>
        </a:xfrm>
      </p:grpSpPr>
      <p:sp>
        <p:nvSpPr>
          <p:cNvPr id="2" name="Title"/>
          <p:cNvSpPr>
            <a:spLocks noGrp="1"/>
          </p:cNvSpPr>
          <p:nvPr>
            <p:ph type="title"/>
          </p:nvPr>
        </p:nvSpPr>
        <p:spPr>
          <a:xfrm>
            <a:off x="540000" y="432000"/>
            <a:ext cx="11109600" cy="1080000"/>
          </a:xfrm>
        </p:spPr>
        <p:txBody>
          <a:bodyPr/>
          <a:lstStyle/>
          <a:p>
            <a:r>
              <a:rPr lang="en-US" dirty="0"/>
              <a:t>Click to edit Master title style</a:t>
            </a:r>
          </a:p>
        </p:txBody>
      </p:sp>
      <p:sp>
        <p:nvSpPr>
          <p:cNvPr id="8" name="Subline"/>
          <p:cNvSpPr>
            <a:spLocks noGrp="1"/>
          </p:cNvSpPr>
          <p:nvPr>
            <p:ph type="body" sz="quarter" idx="13" hasCustomPrompt="1"/>
          </p:nvPr>
        </p:nvSpPr>
        <p:spPr>
          <a:xfrm>
            <a:off x="540000" y="972000"/>
            <a:ext cx="11109600" cy="540000"/>
          </a:xfrm>
        </p:spPr>
        <p:txBody>
          <a:bodyPr/>
          <a:lstStyle>
            <a:lvl1pPr marL="0" indent="0">
              <a:buNone/>
              <a:defRPr baseline="0">
                <a:solidFill>
                  <a:srgbClr val="7F7F7F"/>
                </a:solidFill>
              </a:defRPr>
            </a:lvl1pPr>
          </a:lstStyle>
          <a:p>
            <a:pPr lvl="0"/>
            <a:r>
              <a:rPr lang="en-US" dirty="0"/>
              <a:t>Enter your subtitle here</a:t>
            </a:r>
          </a:p>
        </p:txBody>
      </p:sp>
      <p:sp>
        <p:nvSpPr>
          <p:cNvPr id="11" name="Picture 1"/>
          <p:cNvSpPr>
            <a:spLocks noGrp="1"/>
          </p:cNvSpPr>
          <p:nvPr>
            <p:ph type="pic" sz="quarter" idx="15"/>
          </p:nvPr>
        </p:nvSpPr>
        <p:spPr bwMode="gray">
          <a:xfrm>
            <a:off x="657000" y="1872000"/>
            <a:ext cx="1872000" cy="1872000"/>
          </a:xfrm>
          <a:prstGeom prst="ellipse">
            <a:avLst/>
          </a:prstGeom>
          <a:solidFill>
            <a:schemeClr val="bg1">
              <a:lumMod val="85000"/>
            </a:schemeClr>
          </a:solidFill>
        </p:spPr>
        <p:txBody>
          <a:bodyPr anchor="ctr"/>
          <a:lstStyle>
            <a:lvl1pPr marL="0" indent="0" algn="ctr">
              <a:buNone/>
              <a:defRPr sz="2000"/>
            </a:lvl1pPr>
          </a:lstStyle>
          <a:p>
            <a:endParaRPr lang="en-US" dirty="0"/>
          </a:p>
        </p:txBody>
      </p:sp>
      <p:sp>
        <p:nvSpPr>
          <p:cNvPr id="14" name="Content 1"/>
          <p:cNvSpPr>
            <a:spLocks noGrp="1"/>
          </p:cNvSpPr>
          <p:nvPr>
            <p:ph sz="half" idx="19"/>
          </p:nvPr>
        </p:nvSpPr>
        <p:spPr>
          <a:xfrm>
            <a:off x="540000" y="4097800"/>
            <a:ext cx="2106000" cy="1712600"/>
          </a:xfrm>
        </p:spPr>
        <p:txBody>
          <a:bodyPr/>
          <a:lstStyle>
            <a:lvl1pPr marL="0" indent="0" algn="ctr">
              <a:buFont typeface="Arial" panose="020B0604020202020204" pitchFamily="34" charset="0"/>
              <a:buNone/>
              <a:defRPr sz="20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p:txBody>
      </p:sp>
      <p:sp>
        <p:nvSpPr>
          <p:cNvPr id="16" name="Picture 2"/>
          <p:cNvSpPr>
            <a:spLocks noGrp="1"/>
          </p:cNvSpPr>
          <p:nvPr>
            <p:ph type="pic" sz="quarter" idx="26"/>
          </p:nvPr>
        </p:nvSpPr>
        <p:spPr bwMode="gray">
          <a:xfrm>
            <a:off x="2907900" y="1872000"/>
            <a:ext cx="1872000" cy="1872000"/>
          </a:xfrm>
          <a:prstGeom prst="ellipse">
            <a:avLst/>
          </a:prstGeom>
          <a:solidFill>
            <a:schemeClr val="bg1">
              <a:lumMod val="85000"/>
            </a:schemeClr>
          </a:solidFill>
        </p:spPr>
        <p:txBody>
          <a:bodyPr anchor="ctr"/>
          <a:lstStyle>
            <a:lvl1pPr marL="0" indent="0" algn="ctr">
              <a:buNone/>
              <a:defRPr sz="2000"/>
            </a:lvl1pPr>
          </a:lstStyle>
          <a:p>
            <a:endParaRPr lang="en-US" dirty="0"/>
          </a:p>
        </p:txBody>
      </p:sp>
      <p:sp>
        <p:nvSpPr>
          <p:cNvPr id="15" name="Content 2"/>
          <p:cNvSpPr>
            <a:spLocks noGrp="1"/>
          </p:cNvSpPr>
          <p:nvPr>
            <p:ph sz="half" idx="21"/>
          </p:nvPr>
        </p:nvSpPr>
        <p:spPr>
          <a:xfrm>
            <a:off x="2790900" y="4097800"/>
            <a:ext cx="2106000" cy="1713600"/>
          </a:xfrm>
        </p:spPr>
        <p:txBody>
          <a:bodyPr/>
          <a:lstStyle>
            <a:lvl1pPr marL="0" indent="0" algn="ctr">
              <a:buFont typeface="Arial" panose="020B0604020202020204" pitchFamily="34" charset="0"/>
              <a:buNone/>
              <a:defRPr sz="20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p:txBody>
      </p:sp>
      <p:sp>
        <p:nvSpPr>
          <p:cNvPr id="58" name="Picture 3"/>
          <p:cNvSpPr>
            <a:spLocks noGrp="1"/>
          </p:cNvSpPr>
          <p:nvPr>
            <p:ph type="pic" sz="quarter" idx="30"/>
          </p:nvPr>
        </p:nvSpPr>
        <p:spPr bwMode="gray">
          <a:xfrm>
            <a:off x="5158800" y="1872000"/>
            <a:ext cx="1872000" cy="1872000"/>
          </a:xfrm>
          <a:prstGeom prst="ellipse">
            <a:avLst/>
          </a:prstGeom>
          <a:solidFill>
            <a:schemeClr val="bg1">
              <a:lumMod val="85000"/>
            </a:schemeClr>
          </a:solidFill>
        </p:spPr>
        <p:txBody>
          <a:bodyPr anchor="ctr"/>
          <a:lstStyle>
            <a:lvl1pPr marL="0" indent="0" algn="ctr">
              <a:buNone/>
              <a:defRPr sz="2000"/>
            </a:lvl1pPr>
          </a:lstStyle>
          <a:p>
            <a:endParaRPr lang="en-US" dirty="0"/>
          </a:p>
        </p:txBody>
      </p:sp>
      <p:sp>
        <p:nvSpPr>
          <p:cNvPr id="57" name="Content 3"/>
          <p:cNvSpPr>
            <a:spLocks noGrp="1"/>
          </p:cNvSpPr>
          <p:nvPr>
            <p:ph sz="half" idx="29"/>
          </p:nvPr>
        </p:nvSpPr>
        <p:spPr>
          <a:xfrm>
            <a:off x="5041800" y="4097800"/>
            <a:ext cx="2106000" cy="1713600"/>
          </a:xfrm>
        </p:spPr>
        <p:txBody>
          <a:bodyPr/>
          <a:lstStyle>
            <a:lvl1pPr marL="0" indent="0" algn="ctr">
              <a:buFont typeface="Arial" panose="020B0604020202020204" pitchFamily="34" charset="0"/>
              <a:buNone/>
              <a:defRPr sz="20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p:txBody>
      </p:sp>
      <p:sp>
        <p:nvSpPr>
          <p:cNvPr id="20" name="Picture 4"/>
          <p:cNvSpPr>
            <a:spLocks noGrp="1"/>
          </p:cNvSpPr>
          <p:nvPr>
            <p:ph type="pic" sz="quarter" idx="28"/>
          </p:nvPr>
        </p:nvSpPr>
        <p:spPr bwMode="gray">
          <a:xfrm>
            <a:off x="7409700" y="1872000"/>
            <a:ext cx="1872000" cy="1872000"/>
          </a:xfrm>
          <a:prstGeom prst="ellipse">
            <a:avLst/>
          </a:prstGeom>
          <a:solidFill>
            <a:schemeClr val="bg1">
              <a:lumMod val="85000"/>
            </a:schemeClr>
          </a:solidFill>
        </p:spPr>
        <p:txBody>
          <a:bodyPr anchor="ctr"/>
          <a:lstStyle>
            <a:lvl1pPr marL="0" indent="0" algn="ctr">
              <a:buNone/>
              <a:defRPr sz="2000"/>
            </a:lvl1pPr>
          </a:lstStyle>
          <a:p>
            <a:endParaRPr lang="en-US" dirty="0"/>
          </a:p>
        </p:txBody>
      </p:sp>
      <p:sp>
        <p:nvSpPr>
          <p:cNvPr id="18" name="Content 4"/>
          <p:cNvSpPr>
            <a:spLocks noGrp="1"/>
          </p:cNvSpPr>
          <p:nvPr>
            <p:ph sz="half" idx="23"/>
          </p:nvPr>
        </p:nvSpPr>
        <p:spPr>
          <a:xfrm>
            <a:off x="7292700" y="4097800"/>
            <a:ext cx="2106000" cy="1713600"/>
          </a:xfrm>
        </p:spPr>
        <p:txBody>
          <a:bodyPr/>
          <a:lstStyle>
            <a:lvl1pPr marL="0" indent="0" algn="ctr">
              <a:buNone/>
              <a:defRPr sz="20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p:txBody>
      </p:sp>
      <p:sp>
        <p:nvSpPr>
          <p:cNvPr id="17" name="Picture 5"/>
          <p:cNvSpPr>
            <a:spLocks noGrp="1"/>
          </p:cNvSpPr>
          <p:nvPr>
            <p:ph type="pic" sz="quarter" idx="27"/>
          </p:nvPr>
        </p:nvSpPr>
        <p:spPr bwMode="gray">
          <a:xfrm>
            <a:off x="9660600" y="1872000"/>
            <a:ext cx="1872000" cy="1872000"/>
          </a:xfrm>
          <a:prstGeom prst="ellipse">
            <a:avLst/>
          </a:prstGeom>
          <a:solidFill>
            <a:schemeClr val="bg1">
              <a:lumMod val="85000"/>
            </a:schemeClr>
          </a:solidFill>
        </p:spPr>
        <p:txBody>
          <a:bodyPr anchor="ctr"/>
          <a:lstStyle>
            <a:lvl1pPr marL="0" indent="0" algn="ctr">
              <a:buNone/>
              <a:defRPr sz="2000"/>
            </a:lvl1pPr>
          </a:lstStyle>
          <a:p>
            <a:endParaRPr lang="en-US" dirty="0"/>
          </a:p>
        </p:txBody>
      </p:sp>
      <p:sp>
        <p:nvSpPr>
          <p:cNvPr id="19" name="Content 5"/>
          <p:cNvSpPr>
            <a:spLocks noGrp="1"/>
          </p:cNvSpPr>
          <p:nvPr>
            <p:ph sz="half" idx="25"/>
          </p:nvPr>
        </p:nvSpPr>
        <p:spPr>
          <a:xfrm>
            <a:off x="9543600" y="4097800"/>
            <a:ext cx="2106000" cy="1713600"/>
          </a:xfrm>
        </p:spPr>
        <p:txBody>
          <a:bodyPr/>
          <a:lstStyle>
            <a:lvl1pPr marL="0" indent="0" algn="ctr">
              <a:buNone/>
              <a:defRPr sz="20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p:txBody>
      </p:sp>
      <p:sp>
        <p:nvSpPr>
          <p:cNvPr id="5" name="Date"/>
          <p:cNvSpPr>
            <a:spLocks noGrp="1"/>
          </p:cNvSpPr>
          <p:nvPr>
            <p:ph type="dt" sz="half" idx="10"/>
          </p:nvPr>
        </p:nvSpPr>
        <p:spPr/>
        <p:txBody>
          <a:bodyPr/>
          <a:lstStyle/>
          <a:p>
            <a:fld id="{27FC3DAB-407D-4279-8EB6-232635B61438}" type="datetimeFigureOut">
              <a:rPr lang="en-US" smtClean="0"/>
              <a:t>5/25/2023</a:t>
            </a:fld>
            <a:endParaRPr lang="en-US"/>
          </a:p>
        </p:txBody>
      </p:sp>
      <p:sp>
        <p:nvSpPr>
          <p:cNvPr id="6" name="Footer"/>
          <p:cNvSpPr>
            <a:spLocks noGrp="1"/>
          </p:cNvSpPr>
          <p:nvPr>
            <p:ph type="ftr" sz="quarter" idx="11"/>
          </p:nvPr>
        </p:nvSpPr>
        <p:spPr/>
        <p:txBody>
          <a:bodyPr/>
          <a:lstStyle/>
          <a:p>
            <a:endParaRPr lang="en-US"/>
          </a:p>
        </p:txBody>
      </p:sp>
      <p:sp>
        <p:nvSpPr>
          <p:cNvPr id="7" name="Slide Number"/>
          <p:cNvSpPr>
            <a:spLocks noGrp="1"/>
          </p:cNvSpPr>
          <p:nvPr>
            <p:ph type="sldNum" sz="quarter" idx="12"/>
          </p:nvPr>
        </p:nvSpPr>
        <p:spPr/>
        <p:txBody>
          <a:bodyPr/>
          <a:lstStyle/>
          <a:p>
            <a:fld id="{02CEFE82-39F2-4F47-8A0C-D5AB3496FA5C}" type="slidenum">
              <a:rPr lang="en-US" smtClean="0"/>
              <a:t>‹Nr.›</a:t>
            </a:fld>
            <a:endParaRPr lang="en-US"/>
          </a:p>
        </p:txBody>
      </p:sp>
    </p:spTree>
    <p:extLst>
      <p:ext uri="{BB962C8B-B14F-4D97-AF65-F5344CB8AC3E}">
        <p14:creationId xmlns:p14="http://schemas.microsoft.com/office/powerpoint/2010/main" val="1165518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IRCLES">
    <p:spTree>
      <p:nvGrpSpPr>
        <p:cNvPr id="1" name=""/>
        <p:cNvGrpSpPr/>
        <p:nvPr/>
      </p:nvGrpSpPr>
      <p:grpSpPr>
        <a:xfrm>
          <a:off x="0" y="0"/>
          <a:ext cx="0" cy="0"/>
          <a:chOff x="0" y="0"/>
          <a:chExt cx="0" cy="0"/>
        </a:xfrm>
      </p:grpSpPr>
      <p:sp>
        <p:nvSpPr>
          <p:cNvPr id="2" name="Title"/>
          <p:cNvSpPr>
            <a:spLocks noGrp="1"/>
          </p:cNvSpPr>
          <p:nvPr>
            <p:ph type="title"/>
          </p:nvPr>
        </p:nvSpPr>
        <p:spPr>
          <a:xfrm>
            <a:off x="540000" y="432000"/>
            <a:ext cx="11109600" cy="1080000"/>
          </a:xfrm>
        </p:spPr>
        <p:txBody>
          <a:bodyPr/>
          <a:lstStyle/>
          <a:p>
            <a:r>
              <a:rPr lang="en-US" dirty="0"/>
              <a:t>Click to edit Master title style</a:t>
            </a:r>
          </a:p>
        </p:txBody>
      </p:sp>
      <p:sp>
        <p:nvSpPr>
          <p:cNvPr id="8" name="Subline"/>
          <p:cNvSpPr>
            <a:spLocks noGrp="1"/>
          </p:cNvSpPr>
          <p:nvPr>
            <p:ph type="body" sz="quarter" idx="13" hasCustomPrompt="1"/>
          </p:nvPr>
        </p:nvSpPr>
        <p:spPr>
          <a:xfrm>
            <a:off x="540000" y="972000"/>
            <a:ext cx="11109600" cy="540000"/>
          </a:xfrm>
        </p:spPr>
        <p:txBody>
          <a:bodyPr/>
          <a:lstStyle>
            <a:lvl1pPr marL="0" indent="0">
              <a:buNone/>
              <a:defRPr baseline="0">
                <a:solidFill>
                  <a:srgbClr val="7F7F7F"/>
                </a:solidFill>
              </a:defRPr>
            </a:lvl1pPr>
          </a:lstStyle>
          <a:p>
            <a:pPr lvl="0"/>
            <a:r>
              <a:rPr lang="en-US" dirty="0"/>
              <a:t>Enter your subtitle here</a:t>
            </a:r>
          </a:p>
        </p:txBody>
      </p:sp>
      <p:sp>
        <p:nvSpPr>
          <p:cNvPr id="11" name="Picture 1"/>
          <p:cNvSpPr>
            <a:spLocks noGrp="1"/>
          </p:cNvSpPr>
          <p:nvPr>
            <p:ph type="pic" sz="quarter" idx="15"/>
          </p:nvPr>
        </p:nvSpPr>
        <p:spPr bwMode="gray">
          <a:xfrm>
            <a:off x="594373" y="1872000"/>
            <a:ext cx="1620000" cy="1620000"/>
          </a:xfrm>
          <a:prstGeom prst="ellipse">
            <a:avLst/>
          </a:prstGeom>
          <a:solidFill>
            <a:schemeClr val="bg1">
              <a:lumMod val="85000"/>
            </a:schemeClr>
          </a:solidFill>
        </p:spPr>
        <p:txBody>
          <a:bodyPr anchor="ctr"/>
          <a:lstStyle>
            <a:lvl1pPr marL="0" indent="0" algn="ctr">
              <a:buNone/>
              <a:defRPr sz="1800"/>
            </a:lvl1pPr>
          </a:lstStyle>
          <a:p>
            <a:endParaRPr lang="en-US" dirty="0"/>
          </a:p>
        </p:txBody>
      </p:sp>
      <p:sp>
        <p:nvSpPr>
          <p:cNvPr id="14" name="Content 1"/>
          <p:cNvSpPr>
            <a:spLocks noGrp="1"/>
          </p:cNvSpPr>
          <p:nvPr>
            <p:ph sz="half" idx="19"/>
          </p:nvPr>
        </p:nvSpPr>
        <p:spPr>
          <a:xfrm>
            <a:off x="540000" y="3856600"/>
            <a:ext cx="1728747" cy="1954800"/>
          </a:xfrm>
        </p:spPr>
        <p:txBody>
          <a:bodyPr/>
          <a:lstStyle>
            <a:lvl1pPr marL="0" indent="0" algn="ctr">
              <a:buFont typeface="Arial" panose="020B0604020202020204" pitchFamily="34" charset="0"/>
              <a:buNone/>
              <a:defRPr sz="20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p:txBody>
      </p:sp>
      <p:sp>
        <p:nvSpPr>
          <p:cNvPr id="16" name="Picture 2"/>
          <p:cNvSpPr>
            <a:spLocks noGrp="1"/>
          </p:cNvSpPr>
          <p:nvPr>
            <p:ph type="pic" sz="quarter" idx="26"/>
          </p:nvPr>
        </p:nvSpPr>
        <p:spPr bwMode="gray">
          <a:xfrm>
            <a:off x="2470618" y="1872000"/>
            <a:ext cx="1620000" cy="1620000"/>
          </a:xfrm>
          <a:prstGeom prst="ellipse">
            <a:avLst/>
          </a:prstGeom>
          <a:solidFill>
            <a:schemeClr val="bg1">
              <a:lumMod val="85000"/>
            </a:schemeClr>
          </a:solidFill>
        </p:spPr>
        <p:txBody>
          <a:bodyPr anchor="ctr"/>
          <a:lstStyle>
            <a:lvl1pPr marL="0" indent="0" algn="ctr">
              <a:buNone/>
              <a:defRPr sz="1800"/>
            </a:lvl1pPr>
          </a:lstStyle>
          <a:p>
            <a:endParaRPr lang="en-US" dirty="0"/>
          </a:p>
        </p:txBody>
      </p:sp>
      <p:sp>
        <p:nvSpPr>
          <p:cNvPr id="15" name="Content 2"/>
          <p:cNvSpPr>
            <a:spLocks noGrp="1"/>
          </p:cNvSpPr>
          <p:nvPr>
            <p:ph sz="half" idx="21"/>
          </p:nvPr>
        </p:nvSpPr>
        <p:spPr>
          <a:xfrm>
            <a:off x="2416918" y="3856600"/>
            <a:ext cx="1728000" cy="1954800"/>
          </a:xfrm>
        </p:spPr>
        <p:txBody>
          <a:bodyPr/>
          <a:lstStyle>
            <a:lvl1pPr marL="0" indent="0" algn="ctr">
              <a:buFont typeface="Arial" panose="020B0604020202020204" pitchFamily="34" charset="0"/>
              <a:buNone/>
              <a:defRPr sz="20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p:txBody>
      </p:sp>
      <p:sp>
        <p:nvSpPr>
          <p:cNvPr id="81" name="Picture 3"/>
          <p:cNvSpPr>
            <a:spLocks noGrp="1"/>
          </p:cNvSpPr>
          <p:nvPr>
            <p:ph type="pic" sz="quarter" idx="32"/>
          </p:nvPr>
        </p:nvSpPr>
        <p:spPr bwMode="gray">
          <a:xfrm>
            <a:off x="4346863" y="1872000"/>
            <a:ext cx="1620000" cy="1620000"/>
          </a:xfrm>
          <a:prstGeom prst="ellipse">
            <a:avLst/>
          </a:prstGeom>
          <a:solidFill>
            <a:schemeClr val="bg1">
              <a:lumMod val="85000"/>
            </a:schemeClr>
          </a:solidFill>
        </p:spPr>
        <p:txBody>
          <a:bodyPr anchor="ctr"/>
          <a:lstStyle>
            <a:lvl1pPr marL="0" indent="0" algn="ctr">
              <a:buNone/>
              <a:defRPr sz="1800"/>
            </a:lvl1pPr>
          </a:lstStyle>
          <a:p>
            <a:endParaRPr lang="en-US" dirty="0"/>
          </a:p>
        </p:txBody>
      </p:sp>
      <p:sp>
        <p:nvSpPr>
          <p:cNvPr id="57" name="Content 3"/>
          <p:cNvSpPr>
            <a:spLocks noGrp="1"/>
          </p:cNvSpPr>
          <p:nvPr>
            <p:ph sz="half" idx="29"/>
          </p:nvPr>
        </p:nvSpPr>
        <p:spPr>
          <a:xfrm>
            <a:off x="4293089" y="3856600"/>
            <a:ext cx="1728000" cy="1954800"/>
          </a:xfrm>
        </p:spPr>
        <p:txBody>
          <a:bodyPr/>
          <a:lstStyle>
            <a:lvl1pPr marL="0" indent="0" algn="ctr">
              <a:buFont typeface="Arial" panose="020B0604020202020204" pitchFamily="34" charset="0"/>
              <a:buNone/>
              <a:defRPr sz="20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p:txBody>
      </p:sp>
      <p:sp>
        <p:nvSpPr>
          <p:cNvPr id="58" name="Picture 4"/>
          <p:cNvSpPr>
            <a:spLocks noGrp="1"/>
          </p:cNvSpPr>
          <p:nvPr>
            <p:ph type="pic" sz="quarter" idx="30"/>
          </p:nvPr>
        </p:nvSpPr>
        <p:spPr bwMode="gray">
          <a:xfrm>
            <a:off x="6223108" y="1872000"/>
            <a:ext cx="1620000" cy="1620000"/>
          </a:xfrm>
          <a:prstGeom prst="ellipse">
            <a:avLst/>
          </a:prstGeom>
          <a:solidFill>
            <a:schemeClr val="bg1">
              <a:lumMod val="85000"/>
            </a:schemeClr>
          </a:solidFill>
        </p:spPr>
        <p:txBody>
          <a:bodyPr anchor="ctr"/>
          <a:lstStyle>
            <a:lvl1pPr marL="0" indent="0" algn="ctr">
              <a:buNone/>
              <a:defRPr sz="1800"/>
            </a:lvl1pPr>
          </a:lstStyle>
          <a:p>
            <a:endParaRPr lang="en-US" dirty="0"/>
          </a:p>
        </p:txBody>
      </p:sp>
      <p:sp>
        <p:nvSpPr>
          <p:cNvPr id="18" name="Content 4"/>
          <p:cNvSpPr>
            <a:spLocks noGrp="1"/>
          </p:cNvSpPr>
          <p:nvPr>
            <p:ph sz="half" idx="23"/>
          </p:nvPr>
        </p:nvSpPr>
        <p:spPr>
          <a:xfrm>
            <a:off x="6169260" y="3856600"/>
            <a:ext cx="1728000" cy="1954800"/>
          </a:xfrm>
        </p:spPr>
        <p:txBody>
          <a:bodyPr/>
          <a:lstStyle>
            <a:lvl1pPr marL="0" indent="0" algn="ctr">
              <a:buNone/>
              <a:defRPr sz="20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p:txBody>
      </p:sp>
      <p:sp>
        <p:nvSpPr>
          <p:cNvPr id="20" name="Picture 5"/>
          <p:cNvSpPr>
            <a:spLocks noGrp="1"/>
          </p:cNvSpPr>
          <p:nvPr>
            <p:ph type="pic" sz="quarter" idx="28"/>
          </p:nvPr>
        </p:nvSpPr>
        <p:spPr bwMode="gray">
          <a:xfrm>
            <a:off x="8099353" y="1872000"/>
            <a:ext cx="1620000" cy="1620000"/>
          </a:xfrm>
          <a:prstGeom prst="ellipse">
            <a:avLst/>
          </a:prstGeom>
          <a:solidFill>
            <a:schemeClr val="bg1">
              <a:lumMod val="85000"/>
            </a:schemeClr>
          </a:solidFill>
        </p:spPr>
        <p:txBody>
          <a:bodyPr anchor="ctr"/>
          <a:lstStyle>
            <a:lvl1pPr marL="0" indent="0" algn="ctr">
              <a:buNone/>
              <a:defRPr sz="1800"/>
            </a:lvl1pPr>
          </a:lstStyle>
          <a:p>
            <a:endParaRPr lang="en-US" dirty="0"/>
          </a:p>
        </p:txBody>
      </p:sp>
      <p:sp>
        <p:nvSpPr>
          <p:cNvPr id="19" name="Content 5"/>
          <p:cNvSpPr>
            <a:spLocks noGrp="1"/>
          </p:cNvSpPr>
          <p:nvPr>
            <p:ph sz="half" idx="25"/>
          </p:nvPr>
        </p:nvSpPr>
        <p:spPr>
          <a:xfrm>
            <a:off x="8045431" y="3856600"/>
            <a:ext cx="1728000" cy="1954800"/>
          </a:xfrm>
        </p:spPr>
        <p:txBody>
          <a:bodyPr/>
          <a:lstStyle>
            <a:lvl1pPr marL="0" indent="0" algn="ctr">
              <a:buNone/>
              <a:defRPr sz="20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p:txBody>
      </p:sp>
      <p:sp>
        <p:nvSpPr>
          <p:cNvPr id="17" name="Picture 6"/>
          <p:cNvSpPr>
            <a:spLocks noGrp="1"/>
          </p:cNvSpPr>
          <p:nvPr>
            <p:ph type="pic" sz="quarter" idx="27"/>
          </p:nvPr>
        </p:nvSpPr>
        <p:spPr bwMode="gray">
          <a:xfrm>
            <a:off x="9975600" y="1872000"/>
            <a:ext cx="1620000" cy="1620000"/>
          </a:xfrm>
          <a:prstGeom prst="ellipse">
            <a:avLst/>
          </a:prstGeom>
          <a:solidFill>
            <a:schemeClr val="bg1">
              <a:lumMod val="85000"/>
            </a:schemeClr>
          </a:solidFill>
        </p:spPr>
        <p:txBody>
          <a:bodyPr anchor="ctr"/>
          <a:lstStyle>
            <a:lvl1pPr marL="0" indent="0" algn="ctr">
              <a:buNone/>
              <a:defRPr sz="1800"/>
            </a:lvl1pPr>
          </a:lstStyle>
          <a:p>
            <a:endParaRPr lang="en-US" dirty="0"/>
          </a:p>
        </p:txBody>
      </p:sp>
      <p:sp>
        <p:nvSpPr>
          <p:cNvPr id="80" name="Content 6"/>
          <p:cNvSpPr>
            <a:spLocks noGrp="1"/>
          </p:cNvSpPr>
          <p:nvPr>
            <p:ph sz="half" idx="31"/>
          </p:nvPr>
        </p:nvSpPr>
        <p:spPr>
          <a:xfrm>
            <a:off x="9921600" y="3856600"/>
            <a:ext cx="1728000" cy="1954800"/>
          </a:xfrm>
        </p:spPr>
        <p:txBody>
          <a:bodyPr/>
          <a:lstStyle>
            <a:lvl1pPr marL="0" indent="0" algn="ctr">
              <a:buNone/>
              <a:defRPr sz="20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p:txBody>
      </p:sp>
      <p:sp>
        <p:nvSpPr>
          <p:cNvPr id="5" name="Date"/>
          <p:cNvSpPr>
            <a:spLocks noGrp="1"/>
          </p:cNvSpPr>
          <p:nvPr>
            <p:ph type="dt" sz="half" idx="10"/>
          </p:nvPr>
        </p:nvSpPr>
        <p:spPr/>
        <p:txBody>
          <a:bodyPr/>
          <a:lstStyle/>
          <a:p>
            <a:fld id="{27FC3DAB-407D-4279-8EB6-232635B61438}" type="datetimeFigureOut">
              <a:rPr lang="en-US" smtClean="0"/>
              <a:t>5/25/2023</a:t>
            </a:fld>
            <a:endParaRPr lang="en-US"/>
          </a:p>
        </p:txBody>
      </p:sp>
      <p:sp>
        <p:nvSpPr>
          <p:cNvPr id="6" name="Footer"/>
          <p:cNvSpPr>
            <a:spLocks noGrp="1"/>
          </p:cNvSpPr>
          <p:nvPr>
            <p:ph type="ftr" sz="quarter" idx="11"/>
          </p:nvPr>
        </p:nvSpPr>
        <p:spPr/>
        <p:txBody>
          <a:bodyPr/>
          <a:lstStyle/>
          <a:p>
            <a:endParaRPr lang="en-US"/>
          </a:p>
        </p:txBody>
      </p:sp>
      <p:sp>
        <p:nvSpPr>
          <p:cNvPr id="7" name="Slide Number"/>
          <p:cNvSpPr>
            <a:spLocks noGrp="1"/>
          </p:cNvSpPr>
          <p:nvPr>
            <p:ph type="sldNum" sz="quarter" idx="12"/>
          </p:nvPr>
        </p:nvSpPr>
        <p:spPr/>
        <p:txBody>
          <a:bodyPr/>
          <a:lstStyle/>
          <a:p>
            <a:fld id="{02CEFE82-39F2-4F47-8A0C-D5AB3496FA5C}" type="slidenum">
              <a:rPr lang="en-US" smtClean="0"/>
              <a:t>‹Nr.›</a:t>
            </a:fld>
            <a:endParaRPr lang="en-US"/>
          </a:p>
        </p:txBody>
      </p:sp>
    </p:spTree>
    <p:extLst>
      <p:ext uri="{BB962C8B-B14F-4D97-AF65-F5344CB8AC3E}">
        <p14:creationId xmlns:p14="http://schemas.microsoft.com/office/powerpoint/2010/main" val="1437290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2" name="Title"/>
          <p:cNvSpPr>
            <a:spLocks noGrp="1"/>
          </p:cNvSpPr>
          <p:nvPr>
            <p:ph type="title"/>
          </p:nvPr>
        </p:nvSpPr>
        <p:spPr bwMode="gray">
          <a:xfrm>
            <a:off x="540000" y="432000"/>
            <a:ext cx="11109600" cy="1080000"/>
          </a:xfrm>
          <a:prstGeom prst="rect">
            <a:avLst/>
          </a:prstGeom>
        </p:spPr>
        <p:txBody>
          <a:bodyPr vert="horz" lIns="0" tIns="0" rIns="0" bIns="0" rtlCol="0" anchor="t">
            <a:noAutofit/>
          </a:bodyPr>
          <a:lstStyle/>
          <a:p>
            <a:r>
              <a:rPr lang="en-US" dirty="0"/>
              <a:t>CLICK TO EDIT MASTER TITLE STYLE</a:t>
            </a:r>
          </a:p>
        </p:txBody>
      </p:sp>
      <p:sp>
        <p:nvSpPr>
          <p:cNvPr id="3" name="Content"/>
          <p:cNvSpPr>
            <a:spLocks noGrp="1"/>
          </p:cNvSpPr>
          <p:nvPr>
            <p:ph type="body" idx="1"/>
          </p:nvPr>
        </p:nvSpPr>
        <p:spPr bwMode="gray">
          <a:xfrm>
            <a:off x="540000" y="1512000"/>
            <a:ext cx="11109600" cy="429840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cNvSpPr>
            <a:spLocks noGrp="1"/>
          </p:cNvSpPr>
          <p:nvPr>
            <p:ph type="dt" sz="half" idx="2"/>
          </p:nvPr>
        </p:nvSpPr>
        <p:spPr bwMode="gray">
          <a:xfrm>
            <a:off x="10209600" y="6084000"/>
            <a:ext cx="1440000" cy="360000"/>
          </a:xfrm>
          <a:prstGeom prst="rect">
            <a:avLst/>
          </a:prstGeom>
        </p:spPr>
        <p:txBody>
          <a:bodyPr vert="horz" lIns="0" tIns="0" rIns="0" bIns="0" rtlCol="0" anchor="b"/>
          <a:lstStyle>
            <a:lvl1pPr algn="r">
              <a:defRPr sz="1200">
                <a:solidFill>
                  <a:schemeClr val="bg1">
                    <a:lumMod val="50000"/>
                  </a:schemeClr>
                </a:solidFill>
              </a:defRPr>
            </a:lvl1pPr>
          </a:lstStyle>
          <a:p>
            <a:fld id="{27FC3DAB-407D-4279-8EB6-232635B61438}" type="datetimeFigureOut">
              <a:rPr lang="en-US" smtClean="0"/>
              <a:pPr/>
              <a:t>5/25/2023</a:t>
            </a:fld>
            <a:endParaRPr lang="en-US" dirty="0"/>
          </a:p>
        </p:txBody>
      </p:sp>
      <p:sp>
        <p:nvSpPr>
          <p:cNvPr id="5" name="Footer"/>
          <p:cNvSpPr>
            <a:spLocks noGrp="1"/>
          </p:cNvSpPr>
          <p:nvPr>
            <p:ph type="ftr" sz="quarter" idx="3"/>
          </p:nvPr>
        </p:nvSpPr>
        <p:spPr bwMode="gray">
          <a:xfrm>
            <a:off x="3934800" y="6084000"/>
            <a:ext cx="4320000" cy="360000"/>
          </a:xfrm>
          <a:prstGeom prst="rect">
            <a:avLst/>
          </a:prstGeom>
        </p:spPr>
        <p:txBody>
          <a:bodyPr vert="horz" lIns="0" tIns="0" rIns="0" bIns="0" rtlCol="0" anchor="b"/>
          <a:lstStyle>
            <a:lvl1pPr algn="ctr">
              <a:defRPr sz="1200">
                <a:solidFill>
                  <a:schemeClr val="bg1">
                    <a:lumMod val="50000"/>
                  </a:schemeClr>
                </a:solidFill>
              </a:defRPr>
            </a:lvl1pPr>
          </a:lstStyle>
          <a:p>
            <a:endParaRPr lang="en-US" dirty="0"/>
          </a:p>
        </p:txBody>
      </p:sp>
      <p:sp>
        <p:nvSpPr>
          <p:cNvPr id="6" name="Slide Number"/>
          <p:cNvSpPr>
            <a:spLocks noGrp="1"/>
          </p:cNvSpPr>
          <p:nvPr>
            <p:ph type="sldNum" sz="quarter" idx="4"/>
          </p:nvPr>
        </p:nvSpPr>
        <p:spPr bwMode="gray">
          <a:xfrm>
            <a:off x="540000" y="6084000"/>
            <a:ext cx="900000" cy="360000"/>
          </a:xfrm>
          <a:prstGeom prst="rect">
            <a:avLst/>
          </a:prstGeom>
        </p:spPr>
        <p:txBody>
          <a:bodyPr vert="horz" lIns="0" tIns="0" rIns="0" bIns="0" rtlCol="0" anchor="b"/>
          <a:lstStyle>
            <a:lvl1pPr algn="l">
              <a:defRPr sz="1200">
                <a:solidFill>
                  <a:schemeClr val="bg1">
                    <a:lumMod val="50000"/>
                  </a:schemeClr>
                </a:solidFill>
              </a:defRPr>
            </a:lvl1pPr>
          </a:lstStyle>
          <a:p>
            <a:fld id="{02CEFE82-39F2-4F47-8A0C-D5AB3496FA5C}" type="slidenum">
              <a:rPr lang="en-US" smtClean="0"/>
              <a:pPr/>
              <a:t>‹Nr.›</a:t>
            </a:fld>
            <a:endParaRPr lang="en-US" dirty="0"/>
          </a:p>
        </p:txBody>
      </p:sp>
    </p:spTree>
    <p:extLst>
      <p:ext uri="{BB962C8B-B14F-4D97-AF65-F5344CB8AC3E}">
        <p14:creationId xmlns:p14="http://schemas.microsoft.com/office/powerpoint/2010/main" val="2615922609"/>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65" r:id="rId3"/>
    <p:sldLayoutId id="2147483655" r:id="rId4"/>
    <p:sldLayoutId id="2147483650" r:id="rId5"/>
    <p:sldLayoutId id="2147483652" r:id="rId6"/>
    <p:sldLayoutId id="2147483701" r:id="rId7"/>
    <p:sldLayoutId id="2147483725" r:id="rId8"/>
    <p:sldLayoutId id="2147483726" r:id="rId9"/>
    <p:sldLayoutId id="2147483727"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70000" indent="-270000" algn="l" defTabSz="914400" rtl="0" eaLnBrk="1" latinLnBrk="0" hangingPunct="1">
        <a:lnSpc>
          <a:spcPct val="90000"/>
        </a:lnSpc>
        <a:spcBef>
          <a:spcPts val="0"/>
        </a:spcBef>
        <a:spcAft>
          <a:spcPts val="1000"/>
        </a:spcAft>
        <a:buFont typeface="Wingdings" panose="05000000000000000000" pitchFamily="2" charset="2"/>
        <a:buChar char="§"/>
        <a:defRPr sz="2200" kern="1200">
          <a:solidFill>
            <a:schemeClr val="tx1"/>
          </a:solidFill>
          <a:latin typeface="+mn-lt"/>
          <a:ea typeface="+mn-ea"/>
          <a:cs typeface="+mn-cs"/>
        </a:defRPr>
      </a:lvl1pPr>
      <a:lvl2pPr marL="720000" indent="-270000" algn="l" defTabSz="914400" rtl="0" eaLnBrk="1" latinLnBrk="0" hangingPunct="1">
        <a:lnSpc>
          <a:spcPct val="90000"/>
        </a:lnSpc>
        <a:spcBef>
          <a:spcPts val="0"/>
        </a:spcBef>
        <a:spcAft>
          <a:spcPts val="1000"/>
        </a:spcAft>
        <a:buFont typeface="Calibri Light" panose="020F0302020204030204" pitchFamily="34" charset="0"/>
        <a:buChar char="–"/>
        <a:defRPr sz="2000" kern="1200">
          <a:solidFill>
            <a:schemeClr val="tx1"/>
          </a:solidFill>
          <a:latin typeface="+mn-lt"/>
          <a:ea typeface="+mn-ea"/>
          <a:cs typeface="+mn-cs"/>
        </a:defRPr>
      </a:lvl2pPr>
      <a:lvl3pPr marL="1080000" indent="-270000" algn="l" defTabSz="914400" rtl="0" eaLnBrk="1" latinLnBrk="0" hangingPunct="1">
        <a:lnSpc>
          <a:spcPct val="90000"/>
        </a:lnSpc>
        <a:spcBef>
          <a:spcPts val="0"/>
        </a:spcBef>
        <a:spcAft>
          <a:spcPts val="1000"/>
        </a:spcAft>
        <a:buFont typeface="Calibri Light" panose="020F0302020204030204" pitchFamily="34" charset="0"/>
        <a:buChar char="–"/>
        <a:defRPr sz="1800" kern="1200">
          <a:solidFill>
            <a:schemeClr val="tx1"/>
          </a:solidFill>
          <a:latin typeface="+mn-lt"/>
          <a:ea typeface="+mn-ea"/>
          <a:cs typeface="+mn-cs"/>
        </a:defRPr>
      </a:lvl3pPr>
      <a:lvl4pPr marL="1440000" indent="-270000" algn="l" defTabSz="914400"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4pPr>
      <a:lvl5pPr marL="1800000" indent="-270000" algn="l" defTabSz="914400"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2.xml"/><Relationship Id="rId4" Type="http://schemas.openxmlformats.org/officeDocument/2006/relationships/image" Target="../media/image32.jp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3.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4.xml"/><Relationship Id="rId5" Type="http://schemas.openxmlformats.org/officeDocument/2006/relationships/image" Target="../media/image36.png"/><Relationship Id="rId4" Type="http://schemas.openxmlformats.org/officeDocument/2006/relationships/image" Target="../media/image32.jp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5.xml"/><Relationship Id="rId4" Type="http://schemas.openxmlformats.org/officeDocument/2006/relationships/image" Target="../media/image13.jpeg"/></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4.xml"/><Relationship Id="rId1" Type="http://schemas.openxmlformats.org/officeDocument/2006/relationships/tags" Target="../tags/tag6.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1.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7.xml"/><Relationship Id="rId4" Type="http://schemas.openxmlformats.org/officeDocument/2006/relationships/image" Target="../media/image32.jp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37.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O2 ist schwerer als Luft – Wie kann es dann aufsteigen und als  Treibhausgas wirken? - SWR Wissen">
            <a:extLst>
              <a:ext uri="{FF2B5EF4-FFF2-40B4-BE49-F238E27FC236}">
                <a16:creationId xmlns:a16="http://schemas.microsoft.com/office/drawing/2014/main" id="{2012C588-85D4-DF74-1D0A-D9324F4668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0413" cy="6856413"/>
          </a:xfrm>
          <a:prstGeom prst="rect">
            <a:avLst/>
          </a:prstGeom>
          <a:noFill/>
          <a:extLst>
            <a:ext uri="{909E8E84-426E-40DD-AFC4-6F175D3DCCD1}">
              <a14:hiddenFill xmlns:a14="http://schemas.microsoft.com/office/drawing/2010/main">
                <a:solidFill>
                  <a:srgbClr val="FFFFFF"/>
                </a:solidFill>
              </a14:hiddenFill>
            </a:ext>
          </a:extLst>
        </p:spPr>
      </p:pic>
      <p:sp>
        <p:nvSpPr>
          <p:cNvPr id="7" name="Titel 1">
            <a:extLst>
              <a:ext uri="{FF2B5EF4-FFF2-40B4-BE49-F238E27FC236}">
                <a16:creationId xmlns:a16="http://schemas.microsoft.com/office/drawing/2014/main" id="{F8361068-7BF7-4A96-9E02-DB72E5765B5E}"/>
              </a:ext>
            </a:extLst>
          </p:cNvPr>
          <p:cNvSpPr txBox="1">
            <a:spLocks/>
          </p:cNvSpPr>
          <p:nvPr/>
        </p:nvSpPr>
        <p:spPr bwMode="gray">
          <a:xfrm>
            <a:off x="513121" y="1909600"/>
            <a:ext cx="10080000" cy="3744000"/>
          </a:xfrm>
          <a:prstGeom prst="rect">
            <a:avLst/>
          </a:prstGeom>
        </p:spPr>
        <p:txBody>
          <a:bodyPr vert="horz" lIns="0" tIns="0" rIns="0" bIns="0" rtlCol="0" anchor="b">
            <a:noAutofit/>
          </a:bodyPr>
          <a:lstStyle>
            <a:lvl1pPr algn="l" defTabSz="914400" rtl="0" eaLnBrk="1" latinLnBrk="0" hangingPunct="1">
              <a:lnSpc>
                <a:spcPct val="80000"/>
              </a:lnSpc>
              <a:spcBef>
                <a:spcPts val="0"/>
              </a:spcBef>
              <a:spcAft>
                <a:spcPts val="1000"/>
              </a:spcAft>
              <a:buNone/>
              <a:defRPr sz="8800" kern="1200">
                <a:solidFill>
                  <a:srgbClr val="FFFFFF"/>
                </a:solidFill>
                <a:latin typeface="Bebas Neue" panose="020B0506020202020201" pitchFamily="34" charset="0"/>
                <a:ea typeface="+mj-ea"/>
                <a:cs typeface="+mj-cs"/>
              </a:defRPr>
            </a:lvl1pPr>
          </a:lstStyle>
          <a:p>
            <a:r>
              <a:rPr lang="de-DE" sz="8000" dirty="0"/>
              <a:t>Klima und</a:t>
            </a:r>
          </a:p>
          <a:p>
            <a:r>
              <a:rPr lang="de-DE" sz="8000" dirty="0" err="1"/>
              <a:t>innovationsgesetz</a:t>
            </a:r>
            <a:endParaRPr lang="de-DE" sz="8000" dirty="0"/>
          </a:p>
        </p:txBody>
      </p:sp>
      <p:sp>
        <p:nvSpPr>
          <p:cNvPr id="8" name="Textplatzhalter 3">
            <a:extLst>
              <a:ext uri="{FF2B5EF4-FFF2-40B4-BE49-F238E27FC236}">
                <a16:creationId xmlns:a16="http://schemas.microsoft.com/office/drawing/2014/main" id="{98BBF78C-EAA1-476B-B321-FE9E554DDB57}"/>
              </a:ext>
            </a:extLst>
          </p:cNvPr>
          <p:cNvSpPr txBox="1">
            <a:spLocks/>
          </p:cNvSpPr>
          <p:nvPr/>
        </p:nvSpPr>
        <p:spPr bwMode="gray">
          <a:xfrm>
            <a:off x="513121" y="5567875"/>
            <a:ext cx="10080000" cy="711661"/>
          </a:xfrm>
          <a:prstGeom prst="rect">
            <a:avLst/>
          </a:prstGeom>
        </p:spPr>
        <p:txBody>
          <a:bodyPr vert="horz" lIns="0" tIns="0" rIns="0" bIns="0" rtlCol="0">
            <a:noAutofit/>
          </a:bodyPr>
          <a:lstStyle>
            <a:lvl1pPr marL="0" indent="0" algn="l" defTabSz="914400" rtl="0" eaLnBrk="1" latinLnBrk="0" hangingPunct="1">
              <a:lnSpc>
                <a:spcPct val="90000"/>
              </a:lnSpc>
              <a:spcBef>
                <a:spcPts val="0"/>
              </a:spcBef>
              <a:spcAft>
                <a:spcPts val="1000"/>
              </a:spcAft>
              <a:buFont typeface="Wingdings" panose="05000000000000000000" pitchFamily="2" charset="2"/>
              <a:buNone/>
              <a:defRPr sz="4400" kern="1200">
                <a:solidFill>
                  <a:srgbClr val="B2B2B2"/>
                </a:solidFill>
                <a:latin typeface="+mn-lt"/>
                <a:ea typeface="+mn-ea"/>
                <a:cs typeface="+mn-cs"/>
              </a:defRPr>
            </a:lvl1pPr>
            <a:lvl2pPr marL="457200" indent="0" algn="ctr" defTabSz="914400" rtl="0" eaLnBrk="1" latinLnBrk="0" hangingPunct="1">
              <a:lnSpc>
                <a:spcPct val="90000"/>
              </a:lnSpc>
              <a:spcBef>
                <a:spcPts val="0"/>
              </a:spcBef>
              <a:spcAft>
                <a:spcPts val="1000"/>
              </a:spcAft>
              <a:buFont typeface="Calibri Light" panose="020F0302020204030204"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0"/>
              </a:spcBef>
              <a:spcAft>
                <a:spcPts val="1000"/>
              </a:spcAft>
              <a:buFont typeface="Calibri Light" panose="020F0302020204030204"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0"/>
              </a:spcBef>
              <a:spcAft>
                <a:spcPts val="1000"/>
              </a:spcAft>
              <a:buFont typeface="Calibri Light" panose="020F0302020204030204"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0"/>
              </a:spcBef>
              <a:spcAft>
                <a:spcPts val="1000"/>
              </a:spcAft>
              <a:buFont typeface="Calibri Light" panose="020F0302020204030204" pitchFamily="34" charset="0"/>
              <a:buNone/>
              <a:defRPr sz="16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de-DE" noProof="1"/>
              <a:t>Um was geht’s</a:t>
            </a:r>
          </a:p>
        </p:txBody>
      </p:sp>
      <p:sp>
        <p:nvSpPr>
          <p:cNvPr id="2" name="Titel 1">
            <a:extLst>
              <a:ext uri="{FF2B5EF4-FFF2-40B4-BE49-F238E27FC236}">
                <a16:creationId xmlns:a16="http://schemas.microsoft.com/office/drawing/2014/main" id="{B5836226-AFF8-6662-CBF3-FDCD5B0F187B}"/>
              </a:ext>
            </a:extLst>
          </p:cNvPr>
          <p:cNvSpPr txBox="1">
            <a:spLocks/>
          </p:cNvSpPr>
          <p:nvPr/>
        </p:nvSpPr>
        <p:spPr bwMode="gray">
          <a:xfrm>
            <a:off x="344490" y="3271839"/>
            <a:ext cx="11672887" cy="2124516"/>
          </a:xfrm>
          <a:prstGeom prst="rect">
            <a:avLst/>
          </a:prstGeom>
        </p:spPr>
        <p:txBody>
          <a:bodyPr vert="horz" lIns="0" tIns="0" rIns="0" bIns="0" rtlCol="0" anchor="b">
            <a:noAutofit/>
          </a:bodyPr>
          <a:lstStyle>
            <a:lvl1pPr algn="l" defTabSz="914400" rtl="0" eaLnBrk="1" latinLnBrk="0" hangingPunct="1">
              <a:lnSpc>
                <a:spcPct val="80000"/>
              </a:lnSpc>
              <a:spcBef>
                <a:spcPts val="0"/>
              </a:spcBef>
              <a:spcAft>
                <a:spcPts val="1000"/>
              </a:spcAft>
              <a:buNone/>
              <a:defRPr sz="8800" kern="1200">
                <a:solidFill>
                  <a:srgbClr val="FFFFFF"/>
                </a:solidFill>
                <a:latin typeface="Bebas Neue" panose="020B0506020202020201" pitchFamily="34" charset="0"/>
                <a:ea typeface="+mj-ea"/>
                <a:cs typeface="+mj-cs"/>
              </a:defRPr>
            </a:lvl1pPr>
          </a:lstStyle>
          <a:p>
            <a:r>
              <a:rPr lang="de-DE" sz="11500" dirty="0">
                <a:solidFill>
                  <a:srgbClr val="FFFF00"/>
                </a:solidFill>
                <a:highlight>
                  <a:srgbClr val="21201E"/>
                </a:highlight>
              </a:rPr>
              <a:t> Stromfresser-Gesetz !</a:t>
            </a:r>
            <a:r>
              <a:rPr lang="de-DE" sz="11500" dirty="0">
                <a:solidFill>
                  <a:schemeClr val="tx1">
                    <a:lumMod val="85000"/>
                    <a:lumOff val="15000"/>
                  </a:schemeClr>
                </a:solidFill>
                <a:highlight>
                  <a:srgbClr val="21201E"/>
                </a:highlight>
              </a:rPr>
              <a:t>.</a:t>
            </a:r>
            <a:r>
              <a:rPr lang="de-DE" sz="11500" dirty="0">
                <a:solidFill>
                  <a:srgbClr val="FFFF00"/>
                </a:solidFill>
                <a:highlight>
                  <a:srgbClr val="21201E"/>
                </a:highlight>
              </a:rPr>
              <a:t> </a:t>
            </a:r>
          </a:p>
        </p:txBody>
      </p:sp>
    </p:spTree>
    <p:extLst>
      <p:ext uri="{BB962C8B-B14F-4D97-AF65-F5344CB8AC3E}">
        <p14:creationId xmlns:p14="http://schemas.microsoft.com/office/powerpoint/2010/main" val="105558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F9D998A8-CB00-4531-8E93-2B35B9DC02EB}"/>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35972" y="637286"/>
            <a:ext cx="9353603" cy="5465836"/>
          </a:xfrm>
          <a:prstGeom prst="rect">
            <a:avLst/>
          </a:prstGeom>
          <a:noFill/>
        </p:spPr>
      </p:pic>
    </p:spTree>
    <p:extLst>
      <p:ext uri="{BB962C8B-B14F-4D97-AF65-F5344CB8AC3E}">
        <p14:creationId xmlns:p14="http://schemas.microsoft.com/office/powerpoint/2010/main" val="6853785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BBEA3D0A-562E-41C8-BB08-BBB03F259B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61" y="2368294"/>
            <a:ext cx="6320182" cy="2469465"/>
          </a:xfrm>
          <a:prstGeom prst="rect">
            <a:avLst/>
          </a:prstGeom>
        </p:spPr>
      </p:pic>
      <p:sp>
        <p:nvSpPr>
          <p:cNvPr id="5" name="Textfeld 4">
            <a:extLst>
              <a:ext uri="{FF2B5EF4-FFF2-40B4-BE49-F238E27FC236}">
                <a16:creationId xmlns:a16="http://schemas.microsoft.com/office/drawing/2014/main" id="{0FB3BB7F-EB03-461F-BA4F-F917578E9369}"/>
              </a:ext>
            </a:extLst>
          </p:cNvPr>
          <p:cNvSpPr txBox="1"/>
          <p:nvPr/>
        </p:nvSpPr>
        <p:spPr>
          <a:xfrm>
            <a:off x="6861772" y="3375558"/>
            <a:ext cx="5365011" cy="738568"/>
          </a:xfrm>
          <a:prstGeom prst="rect">
            <a:avLst/>
          </a:prstGeom>
          <a:noFill/>
        </p:spPr>
        <p:txBody>
          <a:bodyPr wrap="square">
            <a:spAutoFit/>
          </a:bodyPr>
          <a:lstStyle/>
          <a:p>
            <a:r>
              <a:rPr lang="de-CH" sz="2800" b="1" dirty="0"/>
              <a:t>10</a:t>
            </a:r>
            <a:r>
              <a:rPr lang="de-CH" sz="2400" b="1" dirty="0"/>
              <a:t> </a:t>
            </a:r>
            <a:r>
              <a:rPr lang="de-CH" dirty="0" err="1"/>
              <a:t>TWh</a:t>
            </a:r>
            <a:r>
              <a:rPr lang="de-CH" baseline="-25000" dirty="0" err="1"/>
              <a:t>e</a:t>
            </a:r>
            <a:r>
              <a:rPr lang="de-CH" dirty="0"/>
              <a:t>/Jahr </a:t>
            </a:r>
            <a:r>
              <a:rPr lang="de-CH" sz="2400" b="1" dirty="0"/>
              <a:t>Windkraft</a:t>
            </a:r>
            <a:endParaRPr lang="de-CH" sz="2000" b="1" dirty="0"/>
          </a:p>
          <a:p>
            <a:r>
              <a:rPr lang="de-CH" sz="1400" dirty="0"/>
              <a:t>		</a:t>
            </a:r>
          </a:p>
        </p:txBody>
      </p:sp>
      <p:sp>
        <p:nvSpPr>
          <p:cNvPr id="6" name="Textfeld 5">
            <a:extLst>
              <a:ext uri="{FF2B5EF4-FFF2-40B4-BE49-F238E27FC236}">
                <a16:creationId xmlns:a16="http://schemas.microsoft.com/office/drawing/2014/main" id="{2922DD83-6D7E-4CE7-885F-A890573D0117}"/>
              </a:ext>
            </a:extLst>
          </p:cNvPr>
          <p:cNvSpPr txBox="1"/>
          <p:nvPr/>
        </p:nvSpPr>
        <p:spPr>
          <a:xfrm>
            <a:off x="1327695" y="3840426"/>
            <a:ext cx="184707" cy="369284"/>
          </a:xfrm>
          <a:prstGeom prst="rect">
            <a:avLst/>
          </a:prstGeom>
          <a:noFill/>
        </p:spPr>
        <p:txBody>
          <a:bodyPr wrap="none" rtlCol="0">
            <a:spAutoFit/>
          </a:bodyPr>
          <a:lstStyle/>
          <a:p>
            <a:endParaRPr lang="de-CH" dirty="0"/>
          </a:p>
        </p:txBody>
      </p:sp>
      <p:sp>
        <p:nvSpPr>
          <p:cNvPr id="7" name="Textfeld 6">
            <a:extLst>
              <a:ext uri="{FF2B5EF4-FFF2-40B4-BE49-F238E27FC236}">
                <a16:creationId xmlns:a16="http://schemas.microsoft.com/office/drawing/2014/main" id="{7403FE80-553F-4439-BA37-309751066AF3}"/>
              </a:ext>
            </a:extLst>
          </p:cNvPr>
          <p:cNvSpPr txBox="1"/>
          <p:nvPr/>
        </p:nvSpPr>
        <p:spPr>
          <a:xfrm>
            <a:off x="125633" y="3989984"/>
            <a:ext cx="4802165" cy="830889"/>
          </a:xfrm>
          <a:prstGeom prst="rect">
            <a:avLst/>
          </a:prstGeom>
          <a:noFill/>
        </p:spPr>
        <p:txBody>
          <a:bodyPr wrap="none" rtlCol="0">
            <a:spAutoFit/>
          </a:bodyPr>
          <a:lstStyle/>
          <a:p>
            <a:r>
              <a:rPr lang="de-CH" sz="3200" b="1" dirty="0">
                <a:highlight>
                  <a:srgbClr val="FFFF00"/>
                </a:highlight>
              </a:rPr>
              <a:t>3’000 – 5’000  </a:t>
            </a:r>
            <a:r>
              <a:rPr lang="de-CH" sz="2400" b="1" dirty="0">
                <a:highlight>
                  <a:srgbClr val="FFFF00"/>
                </a:highlight>
              </a:rPr>
              <a:t>Grosswindanlagen</a:t>
            </a:r>
            <a:endParaRPr lang="de-CH" sz="2000" b="1" dirty="0">
              <a:highlight>
                <a:srgbClr val="FFFF00"/>
              </a:highlight>
            </a:endParaRPr>
          </a:p>
          <a:p>
            <a:r>
              <a:rPr lang="de-CH" sz="1600" dirty="0">
                <a:highlight>
                  <a:srgbClr val="FFFF00"/>
                </a:highlight>
              </a:rPr>
              <a:t>heute 40 Windanlagen mit  0.14 </a:t>
            </a:r>
            <a:r>
              <a:rPr lang="de-CH" sz="1600" dirty="0" err="1">
                <a:highlight>
                  <a:srgbClr val="FFFF00"/>
                </a:highlight>
              </a:rPr>
              <a:t>Gwh</a:t>
            </a:r>
            <a:r>
              <a:rPr lang="de-CH" sz="1600" dirty="0">
                <a:highlight>
                  <a:srgbClr val="FFFF00"/>
                </a:highlight>
              </a:rPr>
              <a:t>       .</a:t>
            </a:r>
            <a:endParaRPr lang="de-CH" sz="3200" dirty="0">
              <a:highlight>
                <a:srgbClr val="FFFF00"/>
              </a:highlight>
            </a:endParaRPr>
          </a:p>
        </p:txBody>
      </p:sp>
      <p:pic>
        <p:nvPicPr>
          <p:cNvPr id="8" name="Grafik 7">
            <a:extLst>
              <a:ext uri="{FF2B5EF4-FFF2-40B4-BE49-F238E27FC236}">
                <a16:creationId xmlns:a16="http://schemas.microsoft.com/office/drawing/2014/main" id="{A39706BA-0C49-4843-9FA1-739DBF85493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832276"/>
            <a:ext cx="3540129" cy="2028199"/>
          </a:xfrm>
          <a:prstGeom prst="rect">
            <a:avLst/>
          </a:prstGeom>
        </p:spPr>
      </p:pic>
      <p:sp>
        <p:nvSpPr>
          <p:cNvPr id="9" name="Textfeld 8">
            <a:extLst>
              <a:ext uri="{FF2B5EF4-FFF2-40B4-BE49-F238E27FC236}">
                <a16:creationId xmlns:a16="http://schemas.microsoft.com/office/drawing/2014/main" id="{CFB97114-5992-483E-9AC5-0E8B774E3E4F}"/>
              </a:ext>
            </a:extLst>
          </p:cNvPr>
          <p:cNvSpPr txBox="1"/>
          <p:nvPr/>
        </p:nvSpPr>
        <p:spPr>
          <a:xfrm>
            <a:off x="6855707" y="4528774"/>
            <a:ext cx="5675072" cy="738568"/>
          </a:xfrm>
          <a:prstGeom prst="rect">
            <a:avLst/>
          </a:prstGeom>
          <a:noFill/>
        </p:spPr>
        <p:txBody>
          <a:bodyPr wrap="square">
            <a:spAutoFit/>
          </a:bodyPr>
          <a:lstStyle/>
          <a:p>
            <a:r>
              <a:rPr lang="de-CH" sz="2800" b="1" dirty="0"/>
              <a:t>10</a:t>
            </a:r>
            <a:r>
              <a:rPr lang="de-CH" sz="2400" b="1" dirty="0"/>
              <a:t> </a:t>
            </a:r>
            <a:r>
              <a:rPr lang="de-CH" dirty="0" err="1"/>
              <a:t>TWh</a:t>
            </a:r>
            <a:r>
              <a:rPr lang="de-CH" baseline="-25000" dirty="0" err="1"/>
              <a:t>e</a:t>
            </a:r>
            <a:r>
              <a:rPr lang="de-CH" dirty="0"/>
              <a:t>/Jahr</a:t>
            </a:r>
            <a:r>
              <a:rPr lang="de-CH" sz="2400" b="1" dirty="0"/>
              <a:t> Wasserkraft</a:t>
            </a:r>
            <a:endParaRPr lang="de-CH" sz="2000" b="1" dirty="0"/>
          </a:p>
          <a:p>
            <a:r>
              <a:rPr lang="de-CH" sz="1400" dirty="0"/>
              <a:t>		</a:t>
            </a:r>
          </a:p>
        </p:txBody>
      </p:sp>
      <p:sp>
        <p:nvSpPr>
          <p:cNvPr id="10" name="Textfeld 9">
            <a:extLst>
              <a:ext uri="{FF2B5EF4-FFF2-40B4-BE49-F238E27FC236}">
                <a16:creationId xmlns:a16="http://schemas.microsoft.com/office/drawing/2014/main" id="{FEA5618F-184B-44FD-B40E-B95B1D597D2C}"/>
              </a:ext>
            </a:extLst>
          </p:cNvPr>
          <p:cNvSpPr txBox="1"/>
          <p:nvPr/>
        </p:nvSpPr>
        <p:spPr>
          <a:xfrm>
            <a:off x="6861772" y="2275455"/>
            <a:ext cx="5365011" cy="738568"/>
          </a:xfrm>
          <a:prstGeom prst="rect">
            <a:avLst/>
          </a:prstGeom>
          <a:noFill/>
        </p:spPr>
        <p:txBody>
          <a:bodyPr wrap="square">
            <a:spAutoFit/>
          </a:bodyPr>
          <a:lstStyle/>
          <a:p>
            <a:r>
              <a:rPr lang="de-CH" sz="2800" b="1" dirty="0"/>
              <a:t>20</a:t>
            </a:r>
            <a:r>
              <a:rPr lang="de-CH" sz="2400" b="1" dirty="0"/>
              <a:t> </a:t>
            </a:r>
            <a:r>
              <a:rPr lang="de-CH" dirty="0" err="1"/>
              <a:t>TWh</a:t>
            </a:r>
            <a:r>
              <a:rPr lang="de-CH" baseline="-25000" dirty="0" err="1"/>
              <a:t>e</a:t>
            </a:r>
            <a:r>
              <a:rPr lang="de-CH" dirty="0"/>
              <a:t>/Jahr </a:t>
            </a:r>
            <a:r>
              <a:rPr lang="de-CH" sz="2400" b="1" dirty="0"/>
              <a:t>Photovoltaik </a:t>
            </a:r>
          </a:p>
          <a:p>
            <a:r>
              <a:rPr lang="de-CH" sz="1400" dirty="0"/>
              <a:t>		</a:t>
            </a:r>
            <a:endParaRPr lang="de-CH" sz="2000" b="1" dirty="0"/>
          </a:p>
        </p:txBody>
      </p:sp>
      <p:sp>
        <p:nvSpPr>
          <p:cNvPr id="12" name="TextBox 28">
            <a:extLst>
              <a:ext uri="{FF2B5EF4-FFF2-40B4-BE49-F238E27FC236}">
                <a16:creationId xmlns:a16="http://schemas.microsoft.com/office/drawing/2014/main" id="{C14451A5-762A-45BE-A589-D457B095E171}"/>
              </a:ext>
            </a:extLst>
          </p:cNvPr>
          <p:cNvSpPr txBox="1"/>
          <p:nvPr/>
        </p:nvSpPr>
        <p:spPr>
          <a:xfrm>
            <a:off x="6887071" y="1228495"/>
            <a:ext cx="4146236" cy="523152"/>
          </a:xfrm>
          <a:prstGeom prst="rect">
            <a:avLst/>
          </a:prstGeom>
          <a:noFill/>
        </p:spPr>
        <p:txBody>
          <a:bodyPr wrap="none" rtlCol="0">
            <a:spAutoFit/>
          </a:bodyPr>
          <a:lstStyle/>
          <a:p>
            <a:r>
              <a:rPr lang="de-CH" sz="2800" b="1" u="sng" dirty="0"/>
              <a:t>Total 40</a:t>
            </a:r>
            <a:r>
              <a:rPr lang="de-CH" sz="2400" b="1" u="sng" dirty="0"/>
              <a:t>  - 60 </a:t>
            </a:r>
            <a:r>
              <a:rPr lang="de-CH" sz="2400" b="1" u="sng" dirty="0" err="1"/>
              <a:t>TWh</a:t>
            </a:r>
            <a:r>
              <a:rPr lang="de-CH" sz="2400" b="1" u="sng" baseline="-25000" dirty="0" err="1"/>
              <a:t>e</a:t>
            </a:r>
            <a:r>
              <a:rPr lang="de-CH" sz="2400" b="1" u="sng" dirty="0"/>
              <a:t>/Jahr Zubau:</a:t>
            </a:r>
          </a:p>
        </p:txBody>
      </p:sp>
      <p:sp>
        <p:nvSpPr>
          <p:cNvPr id="17" name="Textfeld 16">
            <a:extLst>
              <a:ext uri="{FF2B5EF4-FFF2-40B4-BE49-F238E27FC236}">
                <a16:creationId xmlns:a16="http://schemas.microsoft.com/office/drawing/2014/main" id="{4F4891E4-5FAB-4250-8C7F-5EFFE371D292}"/>
              </a:ext>
            </a:extLst>
          </p:cNvPr>
          <p:cNvSpPr txBox="1"/>
          <p:nvPr/>
        </p:nvSpPr>
        <p:spPr>
          <a:xfrm>
            <a:off x="7687043" y="5397859"/>
            <a:ext cx="4280114" cy="677020"/>
          </a:xfrm>
          <a:prstGeom prst="rect">
            <a:avLst/>
          </a:prstGeom>
          <a:noFill/>
        </p:spPr>
        <p:txBody>
          <a:bodyPr wrap="square">
            <a:spAutoFit/>
          </a:bodyPr>
          <a:lstStyle/>
          <a:p>
            <a:r>
              <a:rPr lang="de-CH" sz="2400" dirty="0"/>
              <a:t>Zus. Abhängig von Stromimport </a:t>
            </a:r>
            <a:endParaRPr lang="de-CH" sz="2000" dirty="0"/>
          </a:p>
          <a:p>
            <a:r>
              <a:rPr lang="de-CH" sz="1400" dirty="0"/>
              <a:t>		</a:t>
            </a:r>
          </a:p>
        </p:txBody>
      </p:sp>
      <p:pic>
        <p:nvPicPr>
          <p:cNvPr id="26" name="Picture 2" descr="Nun sollen auch Windparks dringlich gebaut werden">
            <a:extLst>
              <a:ext uri="{FF2B5EF4-FFF2-40B4-BE49-F238E27FC236}">
                <a16:creationId xmlns:a16="http://schemas.microsoft.com/office/drawing/2014/main" id="{0E209206-7951-44EC-91B5-82A71A0AA7C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271974" y="4819097"/>
            <a:ext cx="3064769" cy="2043179"/>
          </a:xfrm>
          <a:prstGeom prst="rect">
            <a:avLst/>
          </a:prstGeom>
          <a:noFill/>
          <a:extLst>
            <a:ext uri="{909E8E84-426E-40DD-AFC4-6F175D3DCCD1}">
              <a14:hiddenFill xmlns:a14="http://schemas.microsoft.com/office/drawing/2010/main">
                <a:solidFill>
                  <a:srgbClr val="FFFFFF"/>
                </a:solidFill>
              </a14:hiddenFill>
            </a:ext>
          </a:extLst>
        </p:spPr>
      </p:pic>
      <p:sp>
        <p:nvSpPr>
          <p:cNvPr id="27" name="Textfeld 26">
            <a:extLst>
              <a:ext uri="{FF2B5EF4-FFF2-40B4-BE49-F238E27FC236}">
                <a16:creationId xmlns:a16="http://schemas.microsoft.com/office/drawing/2014/main" id="{8DC7E17F-DAF1-4306-8AE0-AB36F8062769}"/>
              </a:ext>
            </a:extLst>
          </p:cNvPr>
          <p:cNvSpPr txBox="1"/>
          <p:nvPr/>
        </p:nvSpPr>
        <p:spPr>
          <a:xfrm>
            <a:off x="178832" y="5832975"/>
            <a:ext cx="4032310" cy="830889"/>
          </a:xfrm>
          <a:prstGeom prst="rect">
            <a:avLst/>
          </a:prstGeom>
          <a:noFill/>
        </p:spPr>
        <p:txBody>
          <a:bodyPr wrap="none" rtlCol="0">
            <a:spAutoFit/>
          </a:bodyPr>
          <a:lstStyle/>
          <a:p>
            <a:r>
              <a:rPr lang="de-CH" sz="3200" b="1" dirty="0">
                <a:highlight>
                  <a:srgbClr val="FFFF00"/>
                </a:highlight>
              </a:rPr>
              <a:t>30 </a:t>
            </a:r>
            <a:r>
              <a:rPr lang="de-CH" sz="2400" b="1" dirty="0">
                <a:highlight>
                  <a:srgbClr val="FFFF00"/>
                </a:highlight>
              </a:rPr>
              <a:t>Täler neue Stauseen  </a:t>
            </a:r>
            <a:r>
              <a:rPr lang="de-CH" sz="2400" b="1" dirty="0">
                <a:solidFill>
                  <a:srgbClr val="FFFF00"/>
                </a:solidFill>
                <a:highlight>
                  <a:srgbClr val="FFFF00"/>
                </a:highlight>
              </a:rPr>
              <a:t>.</a:t>
            </a:r>
            <a:r>
              <a:rPr lang="de-CH" sz="2400" b="1" dirty="0">
                <a:highlight>
                  <a:srgbClr val="FFFF00"/>
                </a:highlight>
              </a:rPr>
              <a:t>        </a:t>
            </a:r>
          </a:p>
          <a:p>
            <a:r>
              <a:rPr lang="de-CH" sz="1600" b="1" dirty="0">
                <a:highlight>
                  <a:srgbClr val="FFFF00"/>
                </a:highlight>
              </a:rPr>
              <a:t> </a:t>
            </a:r>
            <a:r>
              <a:rPr lang="de-CH" sz="1600" dirty="0">
                <a:highlight>
                  <a:srgbClr val="FFFF00"/>
                </a:highlight>
              </a:rPr>
              <a:t>wie der Grimsel Stausee 0.27 </a:t>
            </a:r>
            <a:r>
              <a:rPr lang="de-CH" sz="1600" dirty="0" err="1">
                <a:highlight>
                  <a:srgbClr val="FFFF00"/>
                </a:highlight>
              </a:rPr>
              <a:t>Twh</a:t>
            </a:r>
            <a:r>
              <a:rPr lang="de-CH" sz="1600" dirty="0">
                <a:highlight>
                  <a:srgbClr val="FFFF00"/>
                </a:highlight>
              </a:rPr>
              <a:t>/Jahr</a:t>
            </a:r>
            <a:endParaRPr lang="de-CH" sz="2400" dirty="0">
              <a:highlight>
                <a:srgbClr val="FFFF00"/>
              </a:highlight>
            </a:endParaRPr>
          </a:p>
        </p:txBody>
      </p:sp>
      <p:sp>
        <p:nvSpPr>
          <p:cNvPr id="29" name="Geschweifte Klammer rechts 28">
            <a:extLst>
              <a:ext uri="{FF2B5EF4-FFF2-40B4-BE49-F238E27FC236}">
                <a16:creationId xmlns:a16="http://schemas.microsoft.com/office/drawing/2014/main" id="{64DF8466-0CC0-49B8-9A89-456E24F8FE15}"/>
              </a:ext>
            </a:extLst>
          </p:cNvPr>
          <p:cNvSpPr/>
          <p:nvPr/>
        </p:nvSpPr>
        <p:spPr>
          <a:xfrm>
            <a:off x="10140944" y="2368293"/>
            <a:ext cx="174058" cy="1535686"/>
          </a:xfrm>
          <a:prstGeom prst="rightBrace">
            <a:avLst/>
          </a:prstGeom>
          <a:no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solidFill>
                <a:schemeClr val="tx1">
                  <a:lumMod val="50000"/>
                  <a:lumOff val="50000"/>
                </a:schemeClr>
              </a:solidFill>
            </a:endParaRPr>
          </a:p>
        </p:txBody>
      </p:sp>
      <p:sp>
        <p:nvSpPr>
          <p:cNvPr id="30" name="Textfeld 29">
            <a:extLst>
              <a:ext uri="{FF2B5EF4-FFF2-40B4-BE49-F238E27FC236}">
                <a16:creationId xmlns:a16="http://schemas.microsoft.com/office/drawing/2014/main" id="{B64B11C3-AA95-4068-B035-3E92B841907F}"/>
              </a:ext>
            </a:extLst>
          </p:cNvPr>
          <p:cNvSpPr txBox="1"/>
          <p:nvPr/>
        </p:nvSpPr>
        <p:spPr>
          <a:xfrm rot="18774019">
            <a:off x="10103437" y="2699334"/>
            <a:ext cx="1980412" cy="523152"/>
          </a:xfrm>
          <a:prstGeom prst="rect">
            <a:avLst/>
          </a:prstGeom>
          <a:noFill/>
        </p:spPr>
        <p:txBody>
          <a:bodyPr wrap="none" rtlCol="0">
            <a:spAutoFit/>
          </a:bodyPr>
          <a:lstStyle/>
          <a:p>
            <a:r>
              <a:rPr lang="de-CH" sz="2800" dirty="0"/>
              <a:t>Flatterstrom</a:t>
            </a:r>
          </a:p>
        </p:txBody>
      </p:sp>
      <p:sp>
        <p:nvSpPr>
          <p:cNvPr id="33" name="Pfeil: nach unten gekrümmt 32">
            <a:extLst>
              <a:ext uri="{FF2B5EF4-FFF2-40B4-BE49-F238E27FC236}">
                <a16:creationId xmlns:a16="http://schemas.microsoft.com/office/drawing/2014/main" id="{2812C089-D405-4A48-A161-87807E23BEA0}"/>
              </a:ext>
            </a:extLst>
          </p:cNvPr>
          <p:cNvSpPr/>
          <p:nvPr/>
        </p:nvSpPr>
        <p:spPr>
          <a:xfrm rot="20703630" flipH="1">
            <a:off x="1456641" y="4581414"/>
            <a:ext cx="5365011" cy="760171"/>
          </a:xfrm>
          <a:prstGeom prst="curved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schemeClr val="tx1"/>
              </a:solidFill>
            </a:endParaRPr>
          </a:p>
        </p:txBody>
      </p:sp>
      <p:sp>
        <p:nvSpPr>
          <p:cNvPr id="34" name="Ellipse 33">
            <a:extLst>
              <a:ext uri="{FF2B5EF4-FFF2-40B4-BE49-F238E27FC236}">
                <a16:creationId xmlns:a16="http://schemas.microsoft.com/office/drawing/2014/main" id="{5CFE5CF5-7289-4245-993D-AF3568F7204C}"/>
              </a:ext>
            </a:extLst>
          </p:cNvPr>
          <p:cNvSpPr/>
          <p:nvPr/>
        </p:nvSpPr>
        <p:spPr>
          <a:xfrm>
            <a:off x="7255635" y="5248578"/>
            <a:ext cx="4875214" cy="117715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5" name="Textfeld 34">
            <a:extLst>
              <a:ext uri="{FF2B5EF4-FFF2-40B4-BE49-F238E27FC236}">
                <a16:creationId xmlns:a16="http://schemas.microsoft.com/office/drawing/2014/main" id="{0A6F79F0-0F19-487D-BD99-3B2E3B65E2CB}"/>
              </a:ext>
            </a:extLst>
          </p:cNvPr>
          <p:cNvSpPr txBox="1"/>
          <p:nvPr/>
        </p:nvSpPr>
        <p:spPr>
          <a:xfrm>
            <a:off x="7642620" y="5736369"/>
            <a:ext cx="4099691" cy="461605"/>
          </a:xfrm>
          <a:prstGeom prst="rect">
            <a:avLst/>
          </a:prstGeom>
          <a:noFill/>
        </p:spPr>
        <p:txBody>
          <a:bodyPr wrap="none" rtlCol="0">
            <a:spAutoFit/>
          </a:bodyPr>
          <a:lstStyle/>
          <a:p>
            <a:r>
              <a:rPr lang="de-CH" sz="2400" b="1" dirty="0">
                <a:solidFill>
                  <a:srgbClr val="FF0000"/>
                </a:solidFill>
              </a:rPr>
              <a:t>Heute 3 TWh - 2040 bis 16 </a:t>
            </a:r>
            <a:r>
              <a:rPr lang="de-CH" dirty="0" err="1">
                <a:solidFill>
                  <a:srgbClr val="FF0000"/>
                </a:solidFill>
              </a:rPr>
              <a:t>TWh</a:t>
            </a:r>
            <a:r>
              <a:rPr lang="de-CH" baseline="-25000" dirty="0" err="1">
                <a:solidFill>
                  <a:srgbClr val="FF0000"/>
                </a:solidFill>
              </a:rPr>
              <a:t>e</a:t>
            </a:r>
            <a:endParaRPr lang="de-CH" dirty="0">
              <a:solidFill>
                <a:srgbClr val="FF0000"/>
              </a:solidFill>
              <a:latin typeface="Arial Narrow" panose="020B0606020202030204" pitchFamily="34" charset="0"/>
            </a:endParaRPr>
          </a:p>
        </p:txBody>
      </p:sp>
      <p:pic>
        <p:nvPicPr>
          <p:cNvPr id="3" name="Picture 3">
            <a:extLst>
              <a:ext uri="{FF2B5EF4-FFF2-40B4-BE49-F238E27FC236}">
                <a16:creationId xmlns:a16="http://schemas.microsoft.com/office/drawing/2014/main" id="{00396335-4139-425F-B76F-6090AA0A7F2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 y="-23195"/>
            <a:ext cx="6334786" cy="2419369"/>
          </a:xfrm>
          <a:prstGeom prst="rect">
            <a:avLst/>
          </a:prstGeom>
        </p:spPr>
      </p:pic>
      <p:sp>
        <p:nvSpPr>
          <p:cNvPr id="32" name="Pfeil: nach unten gekrümmt 31">
            <a:extLst>
              <a:ext uri="{FF2B5EF4-FFF2-40B4-BE49-F238E27FC236}">
                <a16:creationId xmlns:a16="http://schemas.microsoft.com/office/drawing/2014/main" id="{9134CDFA-4531-4C73-84D7-D32CAE2B478E}"/>
              </a:ext>
            </a:extLst>
          </p:cNvPr>
          <p:cNvSpPr/>
          <p:nvPr/>
        </p:nvSpPr>
        <p:spPr>
          <a:xfrm rot="21210409" flipH="1">
            <a:off x="1447567" y="2994293"/>
            <a:ext cx="5365011" cy="760171"/>
          </a:xfrm>
          <a:prstGeom prst="curved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schemeClr val="tx1"/>
              </a:solidFill>
            </a:endParaRPr>
          </a:p>
        </p:txBody>
      </p:sp>
      <p:sp>
        <p:nvSpPr>
          <p:cNvPr id="11" name="Textfeld 10">
            <a:extLst>
              <a:ext uri="{FF2B5EF4-FFF2-40B4-BE49-F238E27FC236}">
                <a16:creationId xmlns:a16="http://schemas.microsoft.com/office/drawing/2014/main" id="{8031AC80-ED53-4F60-99E3-D16C8209DD35}"/>
              </a:ext>
            </a:extLst>
          </p:cNvPr>
          <p:cNvSpPr txBox="1"/>
          <p:nvPr/>
        </p:nvSpPr>
        <p:spPr>
          <a:xfrm>
            <a:off x="119758" y="1490048"/>
            <a:ext cx="3530571" cy="892436"/>
          </a:xfrm>
          <a:prstGeom prst="rect">
            <a:avLst/>
          </a:prstGeom>
          <a:noFill/>
        </p:spPr>
        <p:txBody>
          <a:bodyPr wrap="none" rtlCol="0">
            <a:spAutoFit/>
          </a:bodyPr>
          <a:lstStyle/>
          <a:p>
            <a:r>
              <a:rPr lang="de-CH" sz="3200" b="1" dirty="0">
                <a:highlight>
                  <a:srgbClr val="FFFF00"/>
                </a:highlight>
              </a:rPr>
              <a:t>2’800 x </a:t>
            </a:r>
            <a:r>
              <a:rPr lang="de-CH" sz="3200" b="1" dirty="0" err="1">
                <a:highlight>
                  <a:srgbClr val="FFFF00"/>
                </a:highlight>
              </a:rPr>
              <a:t>Gondosolar</a:t>
            </a:r>
            <a:endParaRPr lang="de-CH" sz="2400" b="1" dirty="0">
              <a:highlight>
                <a:srgbClr val="FFFF00"/>
              </a:highlight>
            </a:endParaRPr>
          </a:p>
          <a:p>
            <a:r>
              <a:rPr lang="de-CH" sz="1600" dirty="0">
                <a:highlight>
                  <a:srgbClr val="FFFF00"/>
                </a:highlight>
              </a:rPr>
              <a:t>= 1400 Landwirtschaftsbetriebe à 20 ha</a:t>
            </a:r>
            <a:r>
              <a:rPr lang="de-CH" sz="2000" dirty="0">
                <a:highlight>
                  <a:srgbClr val="FFFF00"/>
                </a:highlight>
              </a:rPr>
              <a:t> </a:t>
            </a:r>
          </a:p>
        </p:txBody>
      </p:sp>
      <p:sp>
        <p:nvSpPr>
          <p:cNvPr id="31" name="Pfeil: nach unten gekrümmt 30">
            <a:extLst>
              <a:ext uri="{FF2B5EF4-FFF2-40B4-BE49-F238E27FC236}">
                <a16:creationId xmlns:a16="http://schemas.microsoft.com/office/drawing/2014/main" id="{ACC04EC1-B15E-410F-95CF-E3531333A881}"/>
              </a:ext>
            </a:extLst>
          </p:cNvPr>
          <p:cNvSpPr/>
          <p:nvPr/>
        </p:nvSpPr>
        <p:spPr>
          <a:xfrm rot="403783" flipH="1">
            <a:off x="1460190" y="1434939"/>
            <a:ext cx="5396834" cy="553239"/>
          </a:xfrm>
          <a:prstGeom prst="curved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schemeClr val="tx1"/>
              </a:solidFill>
            </a:endParaRPr>
          </a:p>
        </p:txBody>
      </p:sp>
      <p:sp>
        <p:nvSpPr>
          <p:cNvPr id="25" name="Textfeld 24">
            <a:extLst>
              <a:ext uri="{FF2B5EF4-FFF2-40B4-BE49-F238E27FC236}">
                <a16:creationId xmlns:a16="http://schemas.microsoft.com/office/drawing/2014/main" id="{41568C9D-E75C-4AA8-8211-FD02322F71EE}"/>
              </a:ext>
            </a:extLst>
          </p:cNvPr>
          <p:cNvSpPr txBox="1"/>
          <p:nvPr/>
        </p:nvSpPr>
        <p:spPr>
          <a:xfrm>
            <a:off x="1512402" y="-3752"/>
            <a:ext cx="9998110" cy="923210"/>
          </a:xfrm>
          <a:prstGeom prst="rect">
            <a:avLst/>
          </a:prstGeom>
          <a:noFill/>
        </p:spPr>
        <p:txBody>
          <a:bodyPr wrap="square">
            <a:spAutoFit/>
          </a:bodyPr>
          <a:lstStyle/>
          <a:p>
            <a:r>
              <a:rPr lang="de-CH" sz="5399" b="1" dirty="0">
                <a:latin typeface="ZSAGH J+ Myriad Pro"/>
              </a:rPr>
              <a:t>Verschandelung  der Landschaft</a:t>
            </a:r>
            <a:endParaRPr lang="de-CH" sz="5399" dirty="0"/>
          </a:p>
        </p:txBody>
      </p:sp>
    </p:spTree>
    <p:extLst>
      <p:ext uri="{BB962C8B-B14F-4D97-AF65-F5344CB8AC3E}">
        <p14:creationId xmlns:p14="http://schemas.microsoft.com/office/powerpoint/2010/main" val="1922307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randombar(horizontal)">
                                      <p:cBhvr>
                                        <p:cTn id="13" dur="500"/>
                                        <p:tgtEl>
                                          <p:spTgt spid="27"/>
                                        </p:tgtEl>
                                      </p:cBhvr>
                                    </p:animEffect>
                                  </p:childTnLst>
                                </p:cTn>
                              </p:par>
                              <p:par>
                                <p:cTn id="14" presetID="1"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5"/>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7" grpId="0"/>
      <p:bldP spid="27" grpId="0"/>
      <p:bldP spid="34" grpId="0" animBg="1"/>
      <p:bldP spid="35"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Wolke, Berg, Himmel, Vulkan enthält.&#10;&#10;Automatisch generierte Beschreibung">
            <a:extLst>
              <a:ext uri="{FF2B5EF4-FFF2-40B4-BE49-F238E27FC236}">
                <a16:creationId xmlns:a16="http://schemas.microsoft.com/office/drawing/2014/main" id="{10653A8D-9DFD-4552-1D65-275EF7D1C78C}"/>
              </a:ext>
            </a:extLst>
          </p:cNvPr>
          <p:cNvPicPr>
            <a:picLocks noChangeAspect="1"/>
          </p:cNvPicPr>
          <p:nvPr/>
        </p:nvPicPr>
        <p:blipFill>
          <a:blip r:embed="rId4"/>
          <a:stretch>
            <a:fillRect/>
          </a:stretch>
        </p:blipFill>
        <p:spPr>
          <a:xfrm>
            <a:off x="-1" y="-1600"/>
            <a:ext cx="12190413" cy="6858000"/>
          </a:xfrm>
          <a:prstGeom prst="rect">
            <a:avLst/>
          </a:prstGeom>
        </p:spPr>
      </p:pic>
      <p:sp>
        <p:nvSpPr>
          <p:cNvPr id="3" name="Title 1">
            <a:extLst>
              <a:ext uri="{FF2B5EF4-FFF2-40B4-BE49-F238E27FC236}">
                <a16:creationId xmlns:a16="http://schemas.microsoft.com/office/drawing/2014/main" id="{21A09087-71BF-88B9-EB9C-1A883C77EDD6}"/>
              </a:ext>
            </a:extLst>
          </p:cNvPr>
          <p:cNvSpPr txBox="1">
            <a:spLocks/>
          </p:cNvSpPr>
          <p:nvPr/>
        </p:nvSpPr>
        <p:spPr>
          <a:xfrm>
            <a:off x="540000" y="432000"/>
            <a:ext cx="11109600" cy="1080000"/>
          </a:xfrm>
          <a:prstGeom prst="rect">
            <a:avLst/>
          </a:prstGeom>
        </p:spPr>
        <p:txBody>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400" dirty="0" err="1">
                <a:solidFill>
                  <a:schemeClr val="bg1"/>
                </a:solidFill>
              </a:rPr>
              <a:t>Fazit</a:t>
            </a:r>
            <a:endParaRPr lang="en-US" dirty="0">
              <a:solidFill>
                <a:schemeClr val="bg1"/>
              </a:solidFill>
            </a:endParaRPr>
          </a:p>
        </p:txBody>
      </p:sp>
      <p:sp>
        <p:nvSpPr>
          <p:cNvPr id="11" name="Rechteck 10">
            <a:extLst>
              <a:ext uri="{FF2B5EF4-FFF2-40B4-BE49-F238E27FC236}">
                <a16:creationId xmlns:a16="http://schemas.microsoft.com/office/drawing/2014/main" id="{C820DDFB-C83A-D2ED-4FCD-D455B47F7274}"/>
              </a:ext>
            </a:extLst>
          </p:cNvPr>
          <p:cNvSpPr/>
          <p:nvPr/>
        </p:nvSpPr>
        <p:spPr>
          <a:xfrm>
            <a:off x="540274" y="3427400"/>
            <a:ext cx="11109600" cy="740780"/>
          </a:xfrm>
          <a:prstGeom prst="rect">
            <a:avLst/>
          </a:prstGeom>
          <a:gradFill flip="none" rotWithShape="1">
            <a:gsLst>
              <a:gs pos="0">
                <a:srgbClr val="112943">
                  <a:alpha val="50000"/>
                </a:srgbClr>
              </a:gs>
              <a:gs pos="83000">
                <a:srgbClr val="E31F26">
                  <a:alpha val="5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ct val="90000"/>
              </a:lnSpc>
              <a:spcAft>
                <a:spcPts val="1000"/>
              </a:spcAft>
            </a:pPr>
            <a:r>
              <a:rPr lang="de-CH" sz="4000" dirty="0"/>
              <a:t>  Massive Investitionen, erhöhte Energie-Preise</a:t>
            </a:r>
          </a:p>
        </p:txBody>
      </p:sp>
      <p:sp>
        <p:nvSpPr>
          <p:cNvPr id="15" name="Rechteck 14">
            <a:extLst>
              <a:ext uri="{FF2B5EF4-FFF2-40B4-BE49-F238E27FC236}">
                <a16:creationId xmlns:a16="http://schemas.microsoft.com/office/drawing/2014/main" id="{D9D9B98D-6EB9-9FA0-9A65-D6698C3D24C4}"/>
              </a:ext>
            </a:extLst>
          </p:cNvPr>
          <p:cNvSpPr/>
          <p:nvPr/>
        </p:nvSpPr>
        <p:spPr>
          <a:xfrm>
            <a:off x="538070" y="4385100"/>
            <a:ext cx="11109600" cy="740780"/>
          </a:xfrm>
          <a:prstGeom prst="rect">
            <a:avLst/>
          </a:prstGeom>
          <a:gradFill flip="none" rotWithShape="1">
            <a:gsLst>
              <a:gs pos="0">
                <a:srgbClr val="112943">
                  <a:alpha val="50000"/>
                </a:srgbClr>
              </a:gs>
              <a:gs pos="83000">
                <a:srgbClr val="E31F26">
                  <a:alpha val="5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ct val="90000"/>
              </a:lnSpc>
              <a:spcAft>
                <a:spcPts val="1000"/>
              </a:spcAft>
            </a:pPr>
            <a:r>
              <a:rPr lang="de-CH" sz="4000" dirty="0"/>
              <a:t>  Fahrzeuge nur noch elektrisch</a:t>
            </a:r>
          </a:p>
        </p:txBody>
      </p:sp>
      <p:sp>
        <p:nvSpPr>
          <p:cNvPr id="5" name="Rechteck 4">
            <a:extLst>
              <a:ext uri="{FF2B5EF4-FFF2-40B4-BE49-F238E27FC236}">
                <a16:creationId xmlns:a16="http://schemas.microsoft.com/office/drawing/2014/main" id="{78ABCEC1-7440-5BB7-7E14-8B9F9B3B4435}"/>
              </a:ext>
            </a:extLst>
          </p:cNvPr>
          <p:cNvSpPr/>
          <p:nvPr/>
        </p:nvSpPr>
        <p:spPr>
          <a:xfrm>
            <a:off x="540274" y="1512000"/>
            <a:ext cx="11109600" cy="740780"/>
          </a:xfrm>
          <a:prstGeom prst="rect">
            <a:avLst/>
          </a:prstGeom>
          <a:gradFill flip="none" rotWithShape="1">
            <a:gsLst>
              <a:gs pos="0">
                <a:srgbClr val="112943">
                  <a:alpha val="50000"/>
                </a:srgbClr>
              </a:gs>
              <a:gs pos="83000">
                <a:srgbClr val="E31F26">
                  <a:alpha val="5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ct val="90000"/>
              </a:lnSpc>
              <a:spcAft>
                <a:spcPts val="1000"/>
              </a:spcAft>
            </a:pPr>
            <a:r>
              <a:rPr lang="de-CH" sz="4000" dirty="0"/>
              <a:t>  Energie-Sicherheit in Gefahr</a:t>
            </a:r>
          </a:p>
        </p:txBody>
      </p:sp>
      <p:sp>
        <p:nvSpPr>
          <p:cNvPr id="7" name="Rechteck 6">
            <a:extLst>
              <a:ext uri="{FF2B5EF4-FFF2-40B4-BE49-F238E27FC236}">
                <a16:creationId xmlns:a16="http://schemas.microsoft.com/office/drawing/2014/main" id="{2EEEA99A-BD94-B06B-0726-23FFA9498AEC}"/>
              </a:ext>
            </a:extLst>
          </p:cNvPr>
          <p:cNvSpPr/>
          <p:nvPr/>
        </p:nvSpPr>
        <p:spPr>
          <a:xfrm>
            <a:off x="540274" y="2469700"/>
            <a:ext cx="11109600" cy="740780"/>
          </a:xfrm>
          <a:prstGeom prst="rect">
            <a:avLst/>
          </a:prstGeom>
          <a:gradFill flip="none" rotWithShape="1">
            <a:gsLst>
              <a:gs pos="0">
                <a:srgbClr val="112943">
                  <a:alpha val="50000"/>
                </a:srgbClr>
              </a:gs>
              <a:gs pos="83000">
                <a:srgbClr val="E31F26">
                  <a:alpha val="5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ct val="90000"/>
              </a:lnSpc>
              <a:spcAft>
                <a:spcPts val="1000"/>
              </a:spcAft>
            </a:pPr>
            <a:r>
              <a:rPr lang="de-CH" sz="4000" dirty="0"/>
              <a:t>  Abhängigkeiten vom Ausland &amp; vom Wetter</a:t>
            </a:r>
          </a:p>
        </p:txBody>
      </p:sp>
      <p:sp>
        <p:nvSpPr>
          <p:cNvPr id="8" name="Rechteck 7">
            <a:extLst>
              <a:ext uri="{FF2B5EF4-FFF2-40B4-BE49-F238E27FC236}">
                <a16:creationId xmlns:a16="http://schemas.microsoft.com/office/drawing/2014/main" id="{77D28E54-7DED-96A4-FF29-13848301A1EB}"/>
              </a:ext>
            </a:extLst>
          </p:cNvPr>
          <p:cNvSpPr/>
          <p:nvPr/>
        </p:nvSpPr>
        <p:spPr>
          <a:xfrm>
            <a:off x="538070" y="5342800"/>
            <a:ext cx="11109600" cy="740780"/>
          </a:xfrm>
          <a:prstGeom prst="rect">
            <a:avLst/>
          </a:prstGeom>
          <a:gradFill flip="none" rotWithShape="1">
            <a:gsLst>
              <a:gs pos="0">
                <a:srgbClr val="112943">
                  <a:alpha val="50000"/>
                </a:srgbClr>
              </a:gs>
              <a:gs pos="83000">
                <a:srgbClr val="E31F26">
                  <a:alpha val="5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ct val="90000"/>
              </a:lnSpc>
              <a:spcAft>
                <a:spcPts val="1000"/>
              </a:spcAft>
            </a:pPr>
            <a:r>
              <a:rPr lang="de-CH" sz="4000" dirty="0"/>
              <a:t>  Zwangssanierungen von Gebäuden</a:t>
            </a:r>
          </a:p>
        </p:txBody>
      </p:sp>
    </p:spTree>
    <p:custDataLst>
      <p:tags r:id="rId1"/>
    </p:custDataLst>
    <p:extLst>
      <p:ext uri="{BB962C8B-B14F-4D97-AF65-F5344CB8AC3E}">
        <p14:creationId xmlns:p14="http://schemas.microsoft.com/office/powerpoint/2010/main" val="4196366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0-#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0-#ppt_w/2"/>
                                          </p:val>
                                        </p:tav>
                                        <p:tav tm="100000">
                                          <p:val>
                                            <p:strVal val="#ppt_x"/>
                                          </p:val>
                                        </p:tav>
                                      </p:tavLst>
                                    </p:anim>
                                    <p:anim calcmode="lin" valueType="num">
                                      <p:cBhvr additive="base">
                                        <p:cTn id="26"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0-#ppt_w/2"/>
                                          </p:val>
                                        </p:tav>
                                        <p:tav tm="100000">
                                          <p:val>
                                            <p:strVal val="#ppt_x"/>
                                          </p:val>
                                        </p:tav>
                                      </p:tavLst>
                                    </p:anim>
                                    <p:anim calcmode="lin" valueType="num">
                                      <p:cBhvr additive="base">
                                        <p:cTn id="32"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P spid="5" grpId="0" animBg="1"/>
      <p:bldP spid="7"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C332E17B-3A50-11FD-A8B0-F9A000B0B8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27200"/>
            <a:ext cx="5765076" cy="3940969"/>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3E4E478C-0EBD-A187-6E3D-69E77D80BA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2292" y="558073"/>
            <a:ext cx="5765076" cy="57030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7902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6789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O2 ist schwerer als Luft – Wie kann es dann aufsteigen und als  Treibhausgas wirken? - SWR Wissen">
            <a:extLst>
              <a:ext uri="{FF2B5EF4-FFF2-40B4-BE49-F238E27FC236}">
                <a16:creationId xmlns:a16="http://schemas.microsoft.com/office/drawing/2014/main" id="{2012C588-85D4-DF74-1D0A-D9324F4668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0413" cy="6856413"/>
          </a:xfrm>
          <a:prstGeom prst="rect">
            <a:avLst/>
          </a:prstGeom>
          <a:noFill/>
          <a:extLst>
            <a:ext uri="{909E8E84-426E-40DD-AFC4-6F175D3DCCD1}">
              <a14:hiddenFill xmlns:a14="http://schemas.microsoft.com/office/drawing/2010/main">
                <a:solidFill>
                  <a:srgbClr val="FFFFFF"/>
                </a:solidFill>
              </a14:hiddenFill>
            </a:ext>
          </a:extLst>
        </p:spPr>
      </p:pic>
      <p:sp>
        <p:nvSpPr>
          <p:cNvPr id="7" name="Titel 1">
            <a:extLst>
              <a:ext uri="{FF2B5EF4-FFF2-40B4-BE49-F238E27FC236}">
                <a16:creationId xmlns:a16="http://schemas.microsoft.com/office/drawing/2014/main" id="{F8361068-7BF7-4A96-9E02-DB72E5765B5E}"/>
              </a:ext>
            </a:extLst>
          </p:cNvPr>
          <p:cNvSpPr txBox="1">
            <a:spLocks/>
          </p:cNvSpPr>
          <p:nvPr/>
        </p:nvSpPr>
        <p:spPr bwMode="gray">
          <a:xfrm>
            <a:off x="513121" y="823733"/>
            <a:ext cx="10080000" cy="3744000"/>
          </a:xfrm>
          <a:prstGeom prst="rect">
            <a:avLst/>
          </a:prstGeom>
        </p:spPr>
        <p:txBody>
          <a:bodyPr vert="horz" lIns="0" tIns="0" rIns="0" bIns="0" rtlCol="0" anchor="b">
            <a:noAutofit/>
          </a:bodyPr>
          <a:lstStyle>
            <a:lvl1pPr algn="l" defTabSz="914400" rtl="0" eaLnBrk="1" latinLnBrk="0" hangingPunct="1">
              <a:lnSpc>
                <a:spcPct val="80000"/>
              </a:lnSpc>
              <a:spcBef>
                <a:spcPts val="0"/>
              </a:spcBef>
              <a:spcAft>
                <a:spcPts val="1000"/>
              </a:spcAft>
              <a:buNone/>
              <a:defRPr sz="8800" kern="1200">
                <a:solidFill>
                  <a:srgbClr val="FFFFFF"/>
                </a:solidFill>
                <a:latin typeface="Bebas Neue" panose="020B0506020202020201" pitchFamily="34" charset="0"/>
                <a:ea typeface="+mj-ea"/>
                <a:cs typeface="+mj-cs"/>
              </a:defRPr>
            </a:lvl1pPr>
          </a:lstStyle>
          <a:p>
            <a:r>
              <a:rPr lang="de-DE" sz="8000" dirty="0"/>
              <a:t>Unsere </a:t>
            </a:r>
            <a:r>
              <a:rPr lang="de-DE" sz="8000" dirty="0" err="1"/>
              <a:t>luft</a:t>
            </a:r>
            <a:endParaRPr lang="de-DE" sz="8000" dirty="0"/>
          </a:p>
          <a:p>
            <a:r>
              <a:rPr lang="de-DE" sz="8000" dirty="0"/>
              <a:t>Und der co</a:t>
            </a:r>
            <a:r>
              <a:rPr lang="de-DE" sz="4800" dirty="0"/>
              <a:t>2</a:t>
            </a:r>
            <a:r>
              <a:rPr lang="de-DE" sz="8000" dirty="0"/>
              <a:t> </a:t>
            </a:r>
            <a:r>
              <a:rPr lang="de-DE" sz="8000" dirty="0" err="1"/>
              <a:t>gehalt</a:t>
            </a:r>
            <a:endParaRPr lang="de-DE" sz="8000" dirty="0"/>
          </a:p>
        </p:txBody>
      </p:sp>
      <p:sp>
        <p:nvSpPr>
          <p:cNvPr id="8" name="Textplatzhalter 3">
            <a:extLst>
              <a:ext uri="{FF2B5EF4-FFF2-40B4-BE49-F238E27FC236}">
                <a16:creationId xmlns:a16="http://schemas.microsoft.com/office/drawing/2014/main" id="{98BBF78C-EAA1-476B-B321-FE9E554DDB57}"/>
              </a:ext>
            </a:extLst>
          </p:cNvPr>
          <p:cNvSpPr txBox="1">
            <a:spLocks/>
          </p:cNvSpPr>
          <p:nvPr/>
        </p:nvSpPr>
        <p:spPr bwMode="gray">
          <a:xfrm>
            <a:off x="513121" y="4567733"/>
            <a:ext cx="10080000" cy="2070000"/>
          </a:xfrm>
          <a:prstGeom prst="rect">
            <a:avLst/>
          </a:prstGeom>
        </p:spPr>
        <p:txBody>
          <a:bodyPr vert="horz" lIns="0" tIns="0" rIns="0" bIns="0" rtlCol="0">
            <a:noAutofit/>
          </a:bodyPr>
          <a:lstStyle>
            <a:lvl1pPr marL="0" indent="0" algn="l" defTabSz="914400" rtl="0" eaLnBrk="1" latinLnBrk="0" hangingPunct="1">
              <a:lnSpc>
                <a:spcPct val="90000"/>
              </a:lnSpc>
              <a:spcBef>
                <a:spcPts val="0"/>
              </a:spcBef>
              <a:spcAft>
                <a:spcPts val="1000"/>
              </a:spcAft>
              <a:buFont typeface="Wingdings" panose="05000000000000000000" pitchFamily="2" charset="2"/>
              <a:buNone/>
              <a:defRPr sz="4400" kern="1200">
                <a:solidFill>
                  <a:srgbClr val="B2B2B2"/>
                </a:solidFill>
                <a:latin typeface="+mn-lt"/>
                <a:ea typeface="+mn-ea"/>
                <a:cs typeface="+mn-cs"/>
              </a:defRPr>
            </a:lvl1pPr>
            <a:lvl2pPr marL="457200" indent="0" algn="ctr" defTabSz="914400" rtl="0" eaLnBrk="1" latinLnBrk="0" hangingPunct="1">
              <a:lnSpc>
                <a:spcPct val="90000"/>
              </a:lnSpc>
              <a:spcBef>
                <a:spcPts val="0"/>
              </a:spcBef>
              <a:spcAft>
                <a:spcPts val="1000"/>
              </a:spcAft>
              <a:buFont typeface="Calibri Light" panose="020F0302020204030204"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0"/>
              </a:spcBef>
              <a:spcAft>
                <a:spcPts val="1000"/>
              </a:spcAft>
              <a:buFont typeface="Calibri Light" panose="020F0302020204030204"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0"/>
              </a:spcBef>
              <a:spcAft>
                <a:spcPts val="1000"/>
              </a:spcAft>
              <a:buFont typeface="Calibri Light" panose="020F0302020204030204"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0"/>
              </a:spcBef>
              <a:spcAft>
                <a:spcPts val="1000"/>
              </a:spcAft>
              <a:buFont typeface="Calibri Light" panose="020F0302020204030204" pitchFamily="34" charset="0"/>
              <a:buNone/>
              <a:defRPr sz="16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de-DE" noProof="1"/>
              <a:t>Wissenschaftliche Fakten</a:t>
            </a:r>
            <a:br>
              <a:rPr lang="de-DE" noProof="1"/>
            </a:br>
            <a:br>
              <a:rPr lang="de-DE" noProof="1"/>
            </a:br>
            <a:endParaRPr lang="de-DE" noProof="1"/>
          </a:p>
        </p:txBody>
      </p:sp>
    </p:spTree>
    <p:extLst>
      <p:ext uri="{BB962C8B-B14F-4D97-AF65-F5344CB8AC3E}">
        <p14:creationId xmlns:p14="http://schemas.microsoft.com/office/powerpoint/2010/main" val="3603037481"/>
      </p:ext>
    </p:extLst>
  </p:cSld>
  <p:clrMapOvr>
    <a:masterClrMapping/>
  </p:clrMapOvr>
  <mc:AlternateContent xmlns:mc="http://schemas.openxmlformats.org/markup-compatibility/2006" xmlns:p14="http://schemas.microsoft.com/office/powerpoint/2010/main">
    <mc:Choice Requires="p14">
      <p:transition spd="med" p14:dur="700" advTm="41917">
        <p:fade/>
      </p:transition>
    </mc:Choice>
    <mc:Fallback xmlns="">
      <p:transition spd="med" advTm="41917">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descr="Ein Bild, das Himmel, draußen, Gebäude, Wolke enthält.&#10;&#10;Automatisch generierte Beschreibung">
            <a:extLst>
              <a:ext uri="{FF2B5EF4-FFF2-40B4-BE49-F238E27FC236}">
                <a16:creationId xmlns:a16="http://schemas.microsoft.com/office/drawing/2014/main" id="{08B8ECAA-816B-9178-57CA-C4928C3A853C}"/>
              </a:ext>
            </a:extLst>
          </p:cNvPr>
          <p:cNvPicPr>
            <a:picLocks noChangeAspect="1"/>
          </p:cNvPicPr>
          <p:nvPr/>
        </p:nvPicPr>
        <p:blipFill>
          <a:blip r:embed="rId4"/>
          <a:stretch>
            <a:fillRect/>
          </a:stretch>
        </p:blipFill>
        <p:spPr>
          <a:xfrm>
            <a:off x="-685" y="4279"/>
            <a:ext cx="12190413" cy="6853721"/>
          </a:xfrm>
          <a:prstGeom prst="rect">
            <a:avLst/>
          </a:prstGeom>
        </p:spPr>
      </p:pic>
      <p:sp>
        <p:nvSpPr>
          <p:cNvPr id="3" name="Title 1">
            <a:extLst>
              <a:ext uri="{FF2B5EF4-FFF2-40B4-BE49-F238E27FC236}">
                <a16:creationId xmlns:a16="http://schemas.microsoft.com/office/drawing/2014/main" id="{21A09087-71BF-88B9-EB9C-1A883C77EDD6}"/>
              </a:ext>
            </a:extLst>
          </p:cNvPr>
          <p:cNvSpPr txBox="1">
            <a:spLocks/>
          </p:cNvSpPr>
          <p:nvPr/>
        </p:nvSpPr>
        <p:spPr>
          <a:xfrm>
            <a:off x="540000" y="432000"/>
            <a:ext cx="11109600" cy="1080000"/>
          </a:xfrm>
          <a:prstGeom prst="rect">
            <a:avLst/>
          </a:prstGeom>
        </p:spPr>
        <p:txBody>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400" dirty="0" err="1">
                <a:solidFill>
                  <a:schemeClr val="bg1"/>
                </a:solidFill>
              </a:rPr>
              <a:t>Zusammensetzung</a:t>
            </a:r>
            <a:r>
              <a:rPr lang="en-US" sz="4400" dirty="0">
                <a:solidFill>
                  <a:schemeClr val="bg1"/>
                </a:solidFill>
              </a:rPr>
              <a:t> der </a:t>
            </a:r>
            <a:r>
              <a:rPr lang="en-US" sz="4400" dirty="0" err="1">
                <a:solidFill>
                  <a:schemeClr val="bg1"/>
                </a:solidFill>
              </a:rPr>
              <a:t>Luft</a:t>
            </a:r>
            <a:endParaRPr lang="en-US" dirty="0">
              <a:solidFill>
                <a:schemeClr val="bg1"/>
              </a:solidFill>
            </a:endParaRPr>
          </a:p>
        </p:txBody>
      </p:sp>
      <p:sp>
        <p:nvSpPr>
          <p:cNvPr id="4" name="Rechteck 3">
            <a:extLst>
              <a:ext uri="{FF2B5EF4-FFF2-40B4-BE49-F238E27FC236}">
                <a16:creationId xmlns:a16="http://schemas.microsoft.com/office/drawing/2014/main" id="{D5D5BD6D-D158-E34D-E9F9-A9DDC2CF3D39}"/>
              </a:ext>
            </a:extLst>
          </p:cNvPr>
          <p:cNvSpPr/>
          <p:nvPr/>
        </p:nvSpPr>
        <p:spPr>
          <a:xfrm>
            <a:off x="539724" y="1512000"/>
            <a:ext cx="11109600" cy="740780"/>
          </a:xfrm>
          <a:prstGeom prst="rect">
            <a:avLst/>
          </a:prstGeom>
          <a:gradFill flip="none" rotWithShape="1">
            <a:gsLst>
              <a:gs pos="0">
                <a:srgbClr val="112943">
                  <a:alpha val="50000"/>
                </a:srgbClr>
              </a:gs>
              <a:gs pos="83000">
                <a:schemeClr val="accent1">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ct val="90000"/>
              </a:lnSpc>
              <a:spcAft>
                <a:spcPts val="1000"/>
              </a:spcAft>
            </a:pPr>
            <a:r>
              <a:rPr lang="de-CH" sz="4000" dirty="0"/>
              <a:t>  78% Stickstoff (N</a:t>
            </a:r>
            <a:r>
              <a:rPr lang="de-CH" sz="2800" dirty="0"/>
              <a:t>2</a:t>
            </a:r>
            <a:r>
              <a:rPr lang="de-CH" sz="4000" dirty="0"/>
              <a:t>)</a:t>
            </a:r>
          </a:p>
        </p:txBody>
      </p:sp>
      <p:sp>
        <p:nvSpPr>
          <p:cNvPr id="5" name="Rechteck 4">
            <a:extLst>
              <a:ext uri="{FF2B5EF4-FFF2-40B4-BE49-F238E27FC236}">
                <a16:creationId xmlns:a16="http://schemas.microsoft.com/office/drawing/2014/main" id="{44FAC3F0-9E73-1D3E-260A-91F2715C3846}"/>
              </a:ext>
            </a:extLst>
          </p:cNvPr>
          <p:cNvSpPr/>
          <p:nvPr/>
        </p:nvSpPr>
        <p:spPr>
          <a:xfrm>
            <a:off x="539997" y="2469700"/>
            <a:ext cx="11109051" cy="740780"/>
          </a:xfrm>
          <a:prstGeom prst="rect">
            <a:avLst/>
          </a:prstGeom>
          <a:gradFill flip="none" rotWithShape="1">
            <a:gsLst>
              <a:gs pos="0">
                <a:srgbClr val="112943">
                  <a:alpha val="50000"/>
                </a:srgbClr>
              </a:gs>
              <a:gs pos="83000">
                <a:schemeClr val="accent1">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ct val="90000"/>
              </a:lnSpc>
              <a:spcAft>
                <a:spcPts val="1000"/>
              </a:spcAft>
            </a:pPr>
            <a:r>
              <a:rPr lang="de-CH" sz="4000" dirty="0"/>
              <a:t>  21% Sauerstoff (O</a:t>
            </a:r>
            <a:r>
              <a:rPr lang="de-CH" sz="2800" dirty="0"/>
              <a:t>2</a:t>
            </a:r>
            <a:r>
              <a:rPr lang="de-CH" sz="4000" dirty="0"/>
              <a:t>)</a:t>
            </a:r>
          </a:p>
        </p:txBody>
      </p:sp>
      <p:sp>
        <p:nvSpPr>
          <p:cNvPr id="6" name="Rechteck 5">
            <a:extLst>
              <a:ext uri="{FF2B5EF4-FFF2-40B4-BE49-F238E27FC236}">
                <a16:creationId xmlns:a16="http://schemas.microsoft.com/office/drawing/2014/main" id="{D061EEDE-EEFC-9939-F840-E56B8D3020A0}"/>
              </a:ext>
            </a:extLst>
          </p:cNvPr>
          <p:cNvSpPr/>
          <p:nvPr/>
        </p:nvSpPr>
        <p:spPr>
          <a:xfrm>
            <a:off x="540274" y="3427400"/>
            <a:ext cx="11109050" cy="740780"/>
          </a:xfrm>
          <a:prstGeom prst="rect">
            <a:avLst/>
          </a:prstGeom>
          <a:gradFill flip="none" rotWithShape="1">
            <a:gsLst>
              <a:gs pos="0">
                <a:srgbClr val="112943">
                  <a:alpha val="50000"/>
                </a:srgbClr>
              </a:gs>
              <a:gs pos="83000">
                <a:schemeClr val="accent1">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ct val="90000"/>
              </a:lnSpc>
              <a:spcAft>
                <a:spcPts val="1000"/>
              </a:spcAft>
            </a:pPr>
            <a:r>
              <a:rPr lang="de-CH" sz="4000" dirty="0"/>
              <a:t>  0.962% Edelgase (Argon, Neon, Helium, Radon)</a:t>
            </a:r>
          </a:p>
        </p:txBody>
      </p:sp>
      <p:sp>
        <p:nvSpPr>
          <p:cNvPr id="7" name="Rechteck 6">
            <a:extLst>
              <a:ext uri="{FF2B5EF4-FFF2-40B4-BE49-F238E27FC236}">
                <a16:creationId xmlns:a16="http://schemas.microsoft.com/office/drawing/2014/main" id="{A3C92821-B529-F804-26FD-84B90370964E}"/>
              </a:ext>
            </a:extLst>
          </p:cNvPr>
          <p:cNvSpPr/>
          <p:nvPr/>
        </p:nvSpPr>
        <p:spPr>
          <a:xfrm>
            <a:off x="540274" y="4385100"/>
            <a:ext cx="11108774" cy="740780"/>
          </a:xfrm>
          <a:prstGeom prst="rect">
            <a:avLst/>
          </a:prstGeom>
          <a:gradFill flip="none" rotWithShape="1">
            <a:gsLst>
              <a:gs pos="0">
                <a:srgbClr val="112943">
                  <a:alpha val="50000"/>
                </a:srgbClr>
              </a:gs>
              <a:gs pos="83000">
                <a:schemeClr val="accent1">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ct val="90000"/>
              </a:lnSpc>
              <a:spcAft>
                <a:spcPts val="1000"/>
              </a:spcAft>
            </a:pPr>
            <a:r>
              <a:rPr lang="de-CH" sz="4000" dirty="0"/>
              <a:t>  0.038% Kohlendioxid (CO</a:t>
            </a:r>
            <a:r>
              <a:rPr lang="de-CH" sz="2800" dirty="0"/>
              <a:t>2</a:t>
            </a:r>
            <a:r>
              <a:rPr lang="de-CH" sz="4000" dirty="0"/>
              <a:t>)</a:t>
            </a:r>
          </a:p>
        </p:txBody>
      </p:sp>
    </p:spTree>
    <p:custDataLst>
      <p:tags r:id="rId1"/>
    </p:custDataLst>
    <p:extLst>
      <p:ext uri="{BB962C8B-B14F-4D97-AF65-F5344CB8AC3E}">
        <p14:creationId xmlns:p14="http://schemas.microsoft.com/office/powerpoint/2010/main" val="4247550646"/>
      </p:ext>
    </p:extLst>
  </p:cSld>
  <p:clrMapOvr>
    <a:masterClrMapping/>
  </p:clrMapOvr>
  <mc:AlternateContent xmlns:mc="http://schemas.openxmlformats.org/markup-compatibility/2006" xmlns:p14="http://schemas.microsoft.com/office/powerpoint/2010/main">
    <mc:Choice Requires="p14">
      <p:transition spd="med" p14:dur="700" advTm="94699">
        <p:fade/>
      </p:transition>
    </mc:Choice>
    <mc:Fallback xmlns="">
      <p:transition spd="med" advTm="9469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0-#ppt_w/2"/>
                                          </p:val>
                                        </p:tav>
                                        <p:tav tm="100000">
                                          <p:val>
                                            <p:strVal val="#ppt_x"/>
                                          </p:val>
                                        </p:tav>
                                      </p:tavLst>
                                    </p:anim>
                                    <p:anim calcmode="lin" valueType="num">
                                      <p:cBhvr additive="base">
                                        <p:cTn id="26"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Wolke, Berg, Himmel, Vulkan enthält.&#10;&#10;Automatisch generierte Beschreibung">
            <a:extLst>
              <a:ext uri="{FF2B5EF4-FFF2-40B4-BE49-F238E27FC236}">
                <a16:creationId xmlns:a16="http://schemas.microsoft.com/office/drawing/2014/main" id="{10653A8D-9DFD-4552-1D65-275EF7D1C78C}"/>
              </a:ext>
            </a:extLst>
          </p:cNvPr>
          <p:cNvPicPr>
            <a:picLocks noChangeAspect="1"/>
          </p:cNvPicPr>
          <p:nvPr/>
        </p:nvPicPr>
        <p:blipFill>
          <a:blip r:embed="rId4"/>
          <a:stretch>
            <a:fillRect/>
          </a:stretch>
        </p:blipFill>
        <p:spPr>
          <a:xfrm>
            <a:off x="-1" y="-1600"/>
            <a:ext cx="12190413" cy="6858000"/>
          </a:xfrm>
          <a:prstGeom prst="rect">
            <a:avLst/>
          </a:prstGeom>
        </p:spPr>
      </p:pic>
      <p:sp>
        <p:nvSpPr>
          <p:cNvPr id="3" name="Title 1">
            <a:extLst>
              <a:ext uri="{FF2B5EF4-FFF2-40B4-BE49-F238E27FC236}">
                <a16:creationId xmlns:a16="http://schemas.microsoft.com/office/drawing/2014/main" id="{21A09087-71BF-88B9-EB9C-1A883C77EDD6}"/>
              </a:ext>
            </a:extLst>
          </p:cNvPr>
          <p:cNvSpPr txBox="1">
            <a:spLocks/>
          </p:cNvSpPr>
          <p:nvPr/>
        </p:nvSpPr>
        <p:spPr>
          <a:xfrm>
            <a:off x="540000" y="432000"/>
            <a:ext cx="11109600" cy="1080000"/>
          </a:xfrm>
          <a:prstGeom prst="rect">
            <a:avLst/>
          </a:prstGeom>
        </p:spPr>
        <p:txBody>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400" dirty="0">
                <a:solidFill>
                  <a:schemeClr val="bg1"/>
                </a:solidFill>
              </a:rPr>
              <a:t>CO</a:t>
            </a:r>
            <a:r>
              <a:rPr lang="en-US" sz="2800" dirty="0">
                <a:solidFill>
                  <a:schemeClr val="bg1"/>
                </a:solidFill>
              </a:rPr>
              <a:t>2</a:t>
            </a:r>
            <a:r>
              <a:rPr lang="en-US" sz="4400" dirty="0">
                <a:solidFill>
                  <a:schemeClr val="bg1"/>
                </a:solidFill>
              </a:rPr>
              <a:t> </a:t>
            </a:r>
            <a:r>
              <a:rPr lang="en-US" sz="4400" dirty="0" err="1">
                <a:solidFill>
                  <a:schemeClr val="bg1"/>
                </a:solidFill>
              </a:rPr>
              <a:t>Verursacher</a:t>
            </a:r>
            <a:endParaRPr lang="en-US" dirty="0">
              <a:solidFill>
                <a:schemeClr val="bg1"/>
              </a:solidFill>
            </a:endParaRPr>
          </a:p>
        </p:txBody>
      </p:sp>
      <p:sp>
        <p:nvSpPr>
          <p:cNvPr id="2" name="Rechteck 1">
            <a:extLst>
              <a:ext uri="{FF2B5EF4-FFF2-40B4-BE49-F238E27FC236}">
                <a16:creationId xmlns:a16="http://schemas.microsoft.com/office/drawing/2014/main" id="{8D06E539-0517-5B05-7156-41B1F4C86862}"/>
              </a:ext>
            </a:extLst>
          </p:cNvPr>
          <p:cNvSpPr/>
          <p:nvPr/>
        </p:nvSpPr>
        <p:spPr>
          <a:xfrm>
            <a:off x="539448" y="1512000"/>
            <a:ext cx="11108774" cy="740780"/>
          </a:xfrm>
          <a:prstGeom prst="rect">
            <a:avLst/>
          </a:prstGeom>
          <a:gradFill flip="none" rotWithShape="1">
            <a:gsLst>
              <a:gs pos="0">
                <a:srgbClr val="112943">
                  <a:alpha val="50000"/>
                </a:srgbClr>
              </a:gs>
              <a:gs pos="83000">
                <a:schemeClr val="accent1">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ct val="90000"/>
              </a:lnSpc>
              <a:spcAft>
                <a:spcPts val="1000"/>
              </a:spcAft>
            </a:pPr>
            <a:r>
              <a:rPr lang="de-CH" sz="4000" dirty="0"/>
              <a:t>  0.038% Kohlendioxid (CO</a:t>
            </a:r>
            <a:r>
              <a:rPr lang="de-CH" sz="2800" dirty="0"/>
              <a:t>2</a:t>
            </a:r>
            <a:r>
              <a:rPr lang="de-CH" sz="4000" dirty="0"/>
              <a:t>)</a:t>
            </a:r>
          </a:p>
        </p:txBody>
      </p:sp>
      <p:sp>
        <p:nvSpPr>
          <p:cNvPr id="9" name="Rechteck 8">
            <a:extLst>
              <a:ext uri="{FF2B5EF4-FFF2-40B4-BE49-F238E27FC236}">
                <a16:creationId xmlns:a16="http://schemas.microsoft.com/office/drawing/2014/main" id="{142E2D86-59CE-DD10-AD3F-CCE98BA97C1F}"/>
              </a:ext>
            </a:extLst>
          </p:cNvPr>
          <p:cNvSpPr/>
          <p:nvPr/>
        </p:nvSpPr>
        <p:spPr>
          <a:xfrm>
            <a:off x="539448" y="2469700"/>
            <a:ext cx="11108774" cy="740780"/>
          </a:xfrm>
          <a:prstGeom prst="rect">
            <a:avLst/>
          </a:prstGeom>
          <a:gradFill flip="none" rotWithShape="1">
            <a:gsLst>
              <a:gs pos="11000">
                <a:srgbClr val="112943">
                  <a:alpha val="50000"/>
                </a:srgbClr>
              </a:gs>
              <a:gs pos="100000">
                <a:srgbClr val="92D050">
                  <a:alpha val="5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ct val="90000"/>
              </a:lnSpc>
              <a:spcAft>
                <a:spcPts val="1000"/>
              </a:spcAft>
            </a:pPr>
            <a:r>
              <a:rPr lang="de-CH" sz="4000" dirty="0"/>
              <a:t>  Die Natur produziert 96%                             0.03648%</a:t>
            </a:r>
            <a:endParaRPr lang="de-CH" sz="1400" dirty="0"/>
          </a:p>
        </p:txBody>
      </p:sp>
      <p:sp>
        <p:nvSpPr>
          <p:cNvPr id="11" name="Rechteck 10">
            <a:extLst>
              <a:ext uri="{FF2B5EF4-FFF2-40B4-BE49-F238E27FC236}">
                <a16:creationId xmlns:a16="http://schemas.microsoft.com/office/drawing/2014/main" id="{C820DDFB-C83A-D2ED-4FCD-D455B47F7274}"/>
              </a:ext>
            </a:extLst>
          </p:cNvPr>
          <p:cNvSpPr/>
          <p:nvPr/>
        </p:nvSpPr>
        <p:spPr>
          <a:xfrm>
            <a:off x="540274" y="3427400"/>
            <a:ext cx="11109600" cy="740780"/>
          </a:xfrm>
          <a:prstGeom prst="rect">
            <a:avLst/>
          </a:prstGeom>
          <a:gradFill flip="none" rotWithShape="1">
            <a:gsLst>
              <a:gs pos="0">
                <a:srgbClr val="112943">
                  <a:alpha val="50000"/>
                </a:srgbClr>
              </a:gs>
              <a:gs pos="83000">
                <a:srgbClr val="E31F26">
                  <a:alpha val="5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ct val="90000"/>
              </a:lnSpc>
              <a:spcAft>
                <a:spcPts val="1000"/>
              </a:spcAft>
            </a:pPr>
            <a:r>
              <a:rPr lang="de-CH" sz="4000" dirty="0"/>
              <a:t>  Der Mensch die restlichen 4%                     0.00152%</a:t>
            </a:r>
          </a:p>
        </p:txBody>
      </p:sp>
      <p:sp>
        <p:nvSpPr>
          <p:cNvPr id="15" name="Rechteck 14">
            <a:extLst>
              <a:ext uri="{FF2B5EF4-FFF2-40B4-BE49-F238E27FC236}">
                <a16:creationId xmlns:a16="http://schemas.microsoft.com/office/drawing/2014/main" id="{D9D9B98D-6EB9-9FA0-9A65-D6698C3D24C4}"/>
              </a:ext>
            </a:extLst>
          </p:cNvPr>
          <p:cNvSpPr/>
          <p:nvPr/>
        </p:nvSpPr>
        <p:spPr>
          <a:xfrm>
            <a:off x="538070" y="4356220"/>
            <a:ext cx="11109600" cy="740780"/>
          </a:xfrm>
          <a:prstGeom prst="rect">
            <a:avLst/>
          </a:prstGeom>
          <a:gradFill flip="none" rotWithShape="1">
            <a:gsLst>
              <a:gs pos="0">
                <a:srgbClr val="112943">
                  <a:alpha val="50000"/>
                </a:srgbClr>
              </a:gs>
              <a:gs pos="83000">
                <a:srgbClr val="E31F26">
                  <a:alpha val="5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ct val="90000"/>
              </a:lnSpc>
              <a:spcAft>
                <a:spcPts val="1000"/>
              </a:spcAft>
            </a:pPr>
            <a:r>
              <a:rPr lang="de-CH" sz="4000" dirty="0"/>
              <a:t>  </a:t>
            </a:r>
            <a:r>
              <a:rPr lang="de-CH" sz="4000" dirty="0">
                <a:sym typeface="Wingdings" panose="05000000000000000000" pitchFamily="2" charset="2"/>
              </a:rPr>
              <a:t> Weltweit 36.7 </a:t>
            </a:r>
            <a:r>
              <a:rPr lang="de-CH" sz="4000" dirty="0" err="1">
                <a:sym typeface="Wingdings" panose="05000000000000000000" pitchFamily="2" charset="2"/>
              </a:rPr>
              <a:t>Mrd</a:t>
            </a:r>
            <a:r>
              <a:rPr lang="de-CH" sz="4000" dirty="0">
                <a:sym typeface="Wingdings" panose="05000000000000000000" pitchFamily="2" charset="2"/>
              </a:rPr>
              <a:t> Tonnen</a:t>
            </a:r>
            <a:endParaRPr lang="de-CH" sz="4000" dirty="0"/>
          </a:p>
        </p:txBody>
      </p:sp>
      <p:pic>
        <p:nvPicPr>
          <p:cNvPr id="3078" name="Picture 6" descr="Informationen zu Buchungen &amp; unseren AGB">
            <a:extLst>
              <a:ext uri="{FF2B5EF4-FFF2-40B4-BE49-F238E27FC236}">
                <a16:creationId xmlns:a16="http://schemas.microsoft.com/office/drawing/2014/main" id="{6438FE4F-133D-B6C3-2BAC-6AEFADED16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2777" y="2501780"/>
            <a:ext cx="2418374" cy="16928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318988760"/>
      </p:ext>
    </p:extLst>
  </p:cSld>
  <p:clrMapOvr>
    <a:masterClrMapping/>
  </p:clrMapOvr>
  <mc:AlternateContent xmlns:mc="http://schemas.openxmlformats.org/markup-compatibility/2006" xmlns:p14="http://schemas.microsoft.com/office/powerpoint/2010/main">
    <mc:Choice Requires="p14">
      <p:transition spd="med" p14:dur="700" advTm="78867">
        <p:fade/>
      </p:transition>
    </mc:Choice>
    <mc:Fallback xmlns="">
      <p:transition spd="med" advTm="7886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0-#ppt_w/2"/>
                                          </p:val>
                                        </p:tav>
                                        <p:tav tm="100000">
                                          <p:val>
                                            <p:strVal val="#ppt_x"/>
                                          </p:val>
                                        </p:tav>
                                      </p:tavLst>
                                    </p:anim>
                                    <p:anim calcmode="lin" valueType="num">
                                      <p:cBhvr additive="base">
                                        <p:cTn id="14"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0-#ppt_w/2"/>
                                          </p:val>
                                        </p:tav>
                                        <p:tav tm="100000">
                                          <p:val>
                                            <p:strVal val="#ppt_x"/>
                                          </p:val>
                                        </p:tav>
                                      </p:tavLst>
                                    </p:anim>
                                    <p:anim calcmode="lin" valueType="num">
                                      <p:cBhvr additive="base">
                                        <p:cTn id="20"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iese Länder verursachen weltweit den meisten CO₂-Ausstoß">
            <a:extLst>
              <a:ext uri="{FF2B5EF4-FFF2-40B4-BE49-F238E27FC236}">
                <a16:creationId xmlns:a16="http://schemas.microsoft.com/office/drawing/2014/main" id="{506F4D78-3738-C7BC-ACFB-89B5D6A49FD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495" b="12495"/>
          <a:stretch/>
        </p:blipFill>
        <p:spPr bwMode="auto">
          <a:xfrm>
            <a:off x="-2337" y="-1"/>
            <a:ext cx="12190413"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21A09087-71BF-88B9-EB9C-1A883C77EDD6}"/>
              </a:ext>
            </a:extLst>
          </p:cNvPr>
          <p:cNvSpPr txBox="1">
            <a:spLocks/>
          </p:cNvSpPr>
          <p:nvPr/>
        </p:nvSpPr>
        <p:spPr>
          <a:xfrm>
            <a:off x="540000" y="432000"/>
            <a:ext cx="11109600" cy="1080000"/>
          </a:xfrm>
          <a:prstGeom prst="rect">
            <a:avLst/>
          </a:prstGeom>
        </p:spPr>
        <p:txBody>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400" dirty="0">
                <a:solidFill>
                  <a:schemeClr val="bg1"/>
                </a:solidFill>
              </a:rPr>
              <a:t>CO</a:t>
            </a:r>
            <a:r>
              <a:rPr lang="en-US" sz="2800" dirty="0">
                <a:solidFill>
                  <a:schemeClr val="bg1"/>
                </a:solidFill>
              </a:rPr>
              <a:t>2</a:t>
            </a:r>
            <a:r>
              <a:rPr lang="en-US" sz="4400" dirty="0">
                <a:solidFill>
                  <a:schemeClr val="bg1"/>
                </a:solidFill>
              </a:rPr>
              <a:t> </a:t>
            </a:r>
            <a:r>
              <a:rPr lang="en-US" sz="4400" dirty="0" err="1">
                <a:solidFill>
                  <a:schemeClr val="bg1"/>
                </a:solidFill>
              </a:rPr>
              <a:t>Verursacher</a:t>
            </a:r>
            <a:r>
              <a:rPr lang="en-US" sz="4400" dirty="0">
                <a:solidFill>
                  <a:schemeClr val="bg1"/>
                </a:solidFill>
              </a:rPr>
              <a:t> </a:t>
            </a:r>
            <a:r>
              <a:rPr lang="en-US" sz="4400" dirty="0" err="1">
                <a:solidFill>
                  <a:schemeClr val="bg1"/>
                </a:solidFill>
              </a:rPr>
              <a:t>nach</a:t>
            </a:r>
            <a:r>
              <a:rPr lang="en-US" sz="4400" dirty="0">
                <a:solidFill>
                  <a:schemeClr val="bg1"/>
                </a:solidFill>
              </a:rPr>
              <a:t> </a:t>
            </a:r>
            <a:r>
              <a:rPr lang="en-US" sz="4400" dirty="0" err="1">
                <a:solidFill>
                  <a:schemeClr val="bg1"/>
                </a:solidFill>
              </a:rPr>
              <a:t>Ländern</a:t>
            </a:r>
            <a:endParaRPr lang="en-US" dirty="0">
              <a:solidFill>
                <a:schemeClr val="bg1"/>
              </a:solidFill>
            </a:endParaRPr>
          </a:p>
        </p:txBody>
      </p:sp>
      <p:sp>
        <p:nvSpPr>
          <p:cNvPr id="2" name="Rechteck 1">
            <a:extLst>
              <a:ext uri="{FF2B5EF4-FFF2-40B4-BE49-F238E27FC236}">
                <a16:creationId xmlns:a16="http://schemas.microsoft.com/office/drawing/2014/main" id="{67061FD1-F63D-01BF-31DD-29A1279E3B1C}"/>
              </a:ext>
            </a:extLst>
          </p:cNvPr>
          <p:cNvSpPr/>
          <p:nvPr/>
        </p:nvSpPr>
        <p:spPr>
          <a:xfrm>
            <a:off x="536140" y="2336526"/>
            <a:ext cx="11109600" cy="740780"/>
          </a:xfrm>
          <a:prstGeom prst="rect">
            <a:avLst/>
          </a:prstGeom>
          <a:gradFill flip="none" rotWithShape="1">
            <a:gsLst>
              <a:gs pos="0">
                <a:srgbClr val="112943">
                  <a:alpha val="50000"/>
                </a:srgbClr>
              </a:gs>
              <a:gs pos="83000">
                <a:srgbClr val="E31F26">
                  <a:alpha val="5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ct val="90000"/>
              </a:lnSpc>
              <a:spcAft>
                <a:spcPts val="1000"/>
              </a:spcAft>
            </a:pPr>
            <a:r>
              <a:rPr lang="de-CH" sz="4000" dirty="0"/>
              <a:t>       </a:t>
            </a:r>
            <a:r>
              <a:rPr lang="de-CH" sz="4000" dirty="0">
                <a:sym typeface="Wingdings" panose="05000000000000000000" pitchFamily="2" charset="2"/>
              </a:rPr>
              <a:t> China mit 28.58% = 10.49 </a:t>
            </a:r>
            <a:r>
              <a:rPr lang="de-CH" sz="4000" dirty="0" err="1">
                <a:sym typeface="Wingdings" panose="05000000000000000000" pitchFamily="2" charset="2"/>
              </a:rPr>
              <a:t>Mrd</a:t>
            </a:r>
            <a:r>
              <a:rPr lang="de-CH" sz="4000" dirty="0">
                <a:sym typeface="Wingdings" panose="05000000000000000000" pitchFamily="2" charset="2"/>
              </a:rPr>
              <a:t> Tonnen</a:t>
            </a:r>
            <a:endParaRPr lang="de-CH" sz="4000" dirty="0"/>
          </a:p>
        </p:txBody>
      </p:sp>
      <p:sp>
        <p:nvSpPr>
          <p:cNvPr id="5" name="Rechteck 4">
            <a:extLst>
              <a:ext uri="{FF2B5EF4-FFF2-40B4-BE49-F238E27FC236}">
                <a16:creationId xmlns:a16="http://schemas.microsoft.com/office/drawing/2014/main" id="{DBAEEA25-AACF-0773-95FA-DBEC6BCE6649}"/>
              </a:ext>
            </a:extLst>
          </p:cNvPr>
          <p:cNvSpPr/>
          <p:nvPr/>
        </p:nvSpPr>
        <p:spPr>
          <a:xfrm>
            <a:off x="536140" y="3159903"/>
            <a:ext cx="11109600" cy="740780"/>
          </a:xfrm>
          <a:prstGeom prst="rect">
            <a:avLst/>
          </a:prstGeom>
          <a:gradFill flip="none" rotWithShape="1">
            <a:gsLst>
              <a:gs pos="0">
                <a:srgbClr val="112943">
                  <a:alpha val="50000"/>
                </a:srgbClr>
              </a:gs>
              <a:gs pos="83000">
                <a:srgbClr val="E31F26">
                  <a:alpha val="5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ct val="90000"/>
              </a:lnSpc>
              <a:spcAft>
                <a:spcPts val="1000"/>
              </a:spcAft>
            </a:pPr>
            <a:r>
              <a:rPr lang="de-CH" sz="4000" dirty="0"/>
              <a:t>       </a:t>
            </a:r>
            <a:r>
              <a:rPr lang="de-CH" sz="4000" dirty="0">
                <a:sym typeface="Wingdings" panose="05000000000000000000" pitchFamily="2" charset="2"/>
              </a:rPr>
              <a:t> USA mit 14.33% = 5.26 </a:t>
            </a:r>
            <a:r>
              <a:rPr lang="de-CH" sz="4000" dirty="0" err="1">
                <a:sym typeface="Wingdings" panose="05000000000000000000" pitchFamily="2" charset="2"/>
              </a:rPr>
              <a:t>Mrd</a:t>
            </a:r>
            <a:r>
              <a:rPr lang="de-CH" sz="4000" dirty="0">
                <a:sym typeface="Wingdings" panose="05000000000000000000" pitchFamily="2" charset="2"/>
              </a:rPr>
              <a:t> Tonnen</a:t>
            </a:r>
            <a:endParaRPr lang="de-CH" sz="4000" dirty="0"/>
          </a:p>
        </p:txBody>
      </p:sp>
      <p:sp>
        <p:nvSpPr>
          <p:cNvPr id="9" name="Rechteck 8">
            <a:extLst>
              <a:ext uri="{FF2B5EF4-FFF2-40B4-BE49-F238E27FC236}">
                <a16:creationId xmlns:a16="http://schemas.microsoft.com/office/drawing/2014/main" id="{5BD6CEC9-D877-99D7-A428-C95D5F87EE95}"/>
              </a:ext>
            </a:extLst>
          </p:cNvPr>
          <p:cNvSpPr/>
          <p:nvPr/>
        </p:nvSpPr>
        <p:spPr>
          <a:xfrm>
            <a:off x="536140" y="3983280"/>
            <a:ext cx="11109600" cy="740780"/>
          </a:xfrm>
          <a:prstGeom prst="rect">
            <a:avLst/>
          </a:prstGeom>
          <a:gradFill flip="none" rotWithShape="1">
            <a:gsLst>
              <a:gs pos="0">
                <a:srgbClr val="112943">
                  <a:alpha val="50000"/>
                </a:srgbClr>
              </a:gs>
              <a:gs pos="83000">
                <a:srgbClr val="E31F26">
                  <a:alpha val="5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ct val="90000"/>
              </a:lnSpc>
              <a:spcAft>
                <a:spcPts val="1000"/>
              </a:spcAft>
            </a:pPr>
            <a:r>
              <a:rPr lang="de-CH" sz="4000" dirty="0"/>
              <a:t>       </a:t>
            </a:r>
            <a:r>
              <a:rPr lang="de-CH" sz="4000" dirty="0">
                <a:sym typeface="Wingdings" panose="05000000000000000000" pitchFamily="2" charset="2"/>
              </a:rPr>
              <a:t> Deutschland mit 1.93% = 711 </a:t>
            </a:r>
            <a:r>
              <a:rPr lang="de-CH" sz="4000" dirty="0" err="1">
                <a:sym typeface="Wingdings" panose="05000000000000000000" pitchFamily="2" charset="2"/>
              </a:rPr>
              <a:t>Mio</a:t>
            </a:r>
            <a:r>
              <a:rPr lang="de-CH" sz="4000" dirty="0">
                <a:sym typeface="Wingdings" panose="05000000000000000000" pitchFamily="2" charset="2"/>
              </a:rPr>
              <a:t> Tonnen</a:t>
            </a:r>
            <a:endParaRPr lang="de-CH" sz="4000" dirty="0"/>
          </a:p>
        </p:txBody>
      </p:sp>
      <p:sp>
        <p:nvSpPr>
          <p:cNvPr id="10" name="Rechteck 9">
            <a:extLst>
              <a:ext uri="{FF2B5EF4-FFF2-40B4-BE49-F238E27FC236}">
                <a16:creationId xmlns:a16="http://schemas.microsoft.com/office/drawing/2014/main" id="{C9EFE231-B2AE-1CAA-CA9A-A03DC8D474AA}"/>
              </a:ext>
            </a:extLst>
          </p:cNvPr>
          <p:cNvSpPr/>
          <p:nvPr/>
        </p:nvSpPr>
        <p:spPr>
          <a:xfrm>
            <a:off x="544673" y="4806657"/>
            <a:ext cx="11109600" cy="740780"/>
          </a:xfrm>
          <a:prstGeom prst="rect">
            <a:avLst/>
          </a:prstGeom>
          <a:gradFill flip="none" rotWithShape="1">
            <a:gsLst>
              <a:gs pos="0">
                <a:srgbClr val="112943">
                  <a:alpha val="50000"/>
                </a:srgbClr>
              </a:gs>
              <a:gs pos="83000">
                <a:srgbClr val="E31F26">
                  <a:alpha val="5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ct val="90000"/>
              </a:lnSpc>
              <a:spcAft>
                <a:spcPts val="1000"/>
              </a:spcAft>
            </a:pPr>
            <a:r>
              <a:rPr lang="de-CH" sz="4000" dirty="0"/>
              <a:t>       </a:t>
            </a:r>
            <a:r>
              <a:rPr lang="de-CH" sz="4000" dirty="0">
                <a:sym typeface="Wingdings" panose="05000000000000000000" pitchFamily="2" charset="2"/>
              </a:rPr>
              <a:t> Österreich mit 0.18% = 68 </a:t>
            </a:r>
            <a:r>
              <a:rPr lang="de-CH" sz="4000" dirty="0" err="1">
                <a:sym typeface="Wingdings" panose="05000000000000000000" pitchFamily="2" charset="2"/>
              </a:rPr>
              <a:t>Mio</a:t>
            </a:r>
            <a:r>
              <a:rPr lang="de-CH" sz="4000" dirty="0">
                <a:sym typeface="Wingdings" panose="05000000000000000000" pitchFamily="2" charset="2"/>
              </a:rPr>
              <a:t> Tonnen</a:t>
            </a:r>
            <a:endParaRPr lang="de-CH" sz="4000" dirty="0"/>
          </a:p>
        </p:txBody>
      </p:sp>
      <p:sp>
        <p:nvSpPr>
          <p:cNvPr id="12" name="Rechteck 11">
            <a:extLst>
              <a:ext uri="{FF2B5EF4-FFF2-40B4-BE49-F238E27FC236}">
                <a16:creationId xmlns:a16="http://schemas.microsoft.com/office/drawing/2014/main" id="{BA22729D-2C82-D214-80A0-F2DADDDD60C1}"/>
              </a:ext>
            </a:extLst>
          </p:cNvPr>
          <p:cNvSpPr/>
          <p:nvPr/>
        </p:nvSpPr>
        <p:spPr>
          <a:xfrm>
            <a:off x="544673" y="1513149"/>
            <a:ext cx="11109600" cy="740780"/>
          </a:xfrm>
          <a:prstGeom prst="rect">
            <a:avLst/>
          </a:prstGeom>
          <a:gradFill flip="none" rotWithShape="1">
            <a:gsLst>
              <a:gs pos="0">
                <a:srgbClr val="112943">
                  <a:alpha val="50000"/>
                </a:srgbClr>
              </a:gs>
              <a:gs pos="83000">
                <a:srgbClr val="E31F26">
                  <a:alpha val="5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ct val="90000"/>
              </a:lnSpc>
              <a:spcAft>
                <a:spcPts val="1000"/>
              </a:spcAft>
            </a:pPr>
            <a:r>
              <a:rPr lang="de-CH" sz="4000" dirty="0"/>
              <a:t>  </a:t>
            </a:r>
            <a:r>
              <a:rPr lang="de-CH" sz="4000" dirty="0">
                <a:sym typeface="Wingdings" panose="05000000000000000000" pitchFamily="2" charset="2"/>
              </a:rPr>
              <a:t> Weltweit 36.7 </a:t>
            </a:r>
            <a:r>
              <a:rPr lang="de-CH" sz="4000" dirty="0" err="1">
                <a:sym typeface="Wingdings" panose="05000000000000000000" pitchFamily="2" charset="2"/>
              </a:rPr>
              <a:t>Mrd</a:t>
            </a:r>
            <a:r>
              <a:rPr lang="de-CH" sz="4000" dirty="0">
                <a:sym typeface="Wingdings" panose="05000000000000000000" pitchFamily="2" charset="2"/>
              </a:rPr>
              <a:t> Tonnen</a:t>
            </a:r>
            <a:endParaRPr lang="de-CH" sz="4000" dirty="0"/>
          </a:p>
        </p:txBody>
      </p:sp>
    </p:spTree>
    <p:custDataLst>
      <p:tags r:id="rId1"/>
    </p:custDataLst>
    <p:extLst>
      <p:ext uri="{BB962C8B-B14F-4D97-AF65-F5344CB8AC3E}">
        <p14:creationId xmlns:p14="http://schemas.microsoft.com/office/powerpoint/2010/main" val="1235375527"/>
      </p:ext>
    </p:extLst>
  </p:cSld>
  <p:clrMapOvr>
    <a:masterClrMapping/>
  </p:clrMapOvr>
  <mc:AlternateContent xmlns:mc="http://schemas.openxmlformats.org/markup-compatibility/2006" xmlns:p14="http://schemas.microsoft.com/office/powerpoint/2010/main">
    <mc:Choice Requires="p14">
      <p:transition spd="med" p14:dur="700" advTm="68075">
        <p:fade/>
      </p:transition>
    </mc:Choice>
    <mc:Fallback xmlns="">
      <p:transition spd="med" advTm="68075">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0-#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0-#ppt_w/2"/>
                                          </p:val>
                                        </p:tav>
                                        <p:tav tm="100000">
                                          <p:val>
                                            <p:strVal val="#ppt_x"/>
                                          </p:val>
                                        </p:tav>
                                      </p:tavLst>
                                    </p:anim>
                                    <p:anim calcmode="lin" valueType="num">
                                      <p:cBhvr additive="base">
                                        <p:cTn id="26"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0-#ppt_w/2"/>
                                          </p:val>
                                        </p:tav>
                                        <p:tav tm="100000">
                                          <p:val>
                                            <p:strVal val="#ppt_x"/>
                                          </p:val>
                                        </p:tav>
                                      </p:tavLst>
                                    </p:anim>
                                    <p:anim calcmode="lin" valueType="num">
                                      <p:cBhvr additive="base">
                                        <p:cTn id="32"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9" grpId="0" animBg="1"/>
      <p:bldP spid="10"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Basel-Landschaft: «Schliessen Sie Fenster und Türen» – Polizei warnt wegen  Gestank - 20 Minuten">
            <a:extLst>
              <a:ext uri="{FF2B5EF4-FFF2-40B4-BE49-F238E27FC236}">
                <a16:creationId xmlns:a16="http://schemas.microsoft.com/office/drawing/2014/main" id="{445F3C3B-A03F-F483-5020-D916F4477A7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09"/>
          <a:stretch/>
        </p:blipFill>
        <p:spPr bwMode="auto">
          <a:xfrm>
            <a:off x="0" y="0"/>
            <a:ext cx="1219041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3D6EA0A-2EEC-86A9-EFE6-C41F35AFDFC2}"/>
              </a:ext>
            </a:extLst>
          </p:cNvPr>
          <p:cNvSpPr txBox="1">
            <a:spLocks/>
          </p:cNvSpPr>
          <p:nvPr/>
        </p:nvSpPr>
        <p:spPr>
          <a:xfrm>
            <a:off x="540000" y="432000"/>
            <a:ext cx="11109600" cy="1080000"/>
          </a:xfrm>
          <a:prstGeom prst="rect">
            <a:avLst/>
          </a:prstGeom>
        </p:spPr>
        <p:txBody>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400" dirty="0">
                <a:solidFill>
                  <a:schemeClr val="bg1"/>
                </a:solidFill>
              </a:rPr>
              <a:t>CO</a:t>
            </a:r>
            <a:r>
              <a:rPr lang="en-US" sz="2800" dirty="0">
                <a:solidFill>
                  <a:schemeClr val="bg1"/>
                </a:solidFill>
              </a:rPr>
              <a:t>2</a:t>
            </a:r>
            <a:r>
              <a:rPr lang="en-US" sz="4400" dirty="0">
                <a:solidFill>
                  <a:schemeClr val="bg1"/>
                </a:solidFill>
              </a:rPr>
              <a:t> </a:t>
            </a:r>
            <a:r>
              <a:rPr lang="en-US" sz="4400" dirty="0" err="1">
                <a:solidFill>
                  <a:schemeClr val="bg1"/>
                </a:solidFill>
              </a:rPr>
              <a:t>Ausstoss</a:t>
            </a:r>
            <a:r>
              <a:rPr lang="en-US" sz="4400" dirty="0">
                <a:solidFill>
                  <a:schemeClr val="bg1"/>
                </a:solidFill>
              </a:rPr>
              <a:t> der Schweiz</a:t>
            </a:r>
            <a:endParaRPr lang="en-US" dirty="0">
              <a:solidFill>
                <a:schemeClr val="bg1"/>
              </a:solidFill>
            </a:endParaRPr>
          </a:p>
        </p:txBody>
      </p:sp>
      <p:sp>
        <p:nvSpPr>
          <p:cNvPr id="3" name="Rechteck 2">
            <a:extLst>
              <a:ext uri="{FF2B5EF4-FFF2-40B4-BE49-F238E27FC236}">
                <a16:creationId xmlns:a16="http://schemas.microsoft.com/office/drawing/2014/main" id="{B931A376-B451-32EC-A01B-370FC22CEE13}"/>
              </a:ext>
            </a:extLst>
          </p:cNvPr>
          <p:cNvSpPr/>
          <p:nvPr/>
        </p:nvSpPr>
        <p:spPr>
          <a:xfrm>
            <a:off x="538070" y="1512000"/>
            <a:ext cx="11109600" cy="740780"/>
          </a:xfrm>
          <a:prstGeom prst="rect">
            <a:avLst/>
          </a:prstGeom>
          <a:gradFill flip="none" rotWithShape="1">
            <a:gsLst>
              <a:gs pos="0">
                <a:srgbClr val="112943">
                  <a:alpha val="50000"/>
                </a:srgbClr>
              </a:gs>
              <a:gs pos="83000">
                <a:srgbClr val="E31F26">
                  <a:alpha val="5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ct val="90000"/>
              </a:lnSpc>
              <a:spcAft>
                <a:spcPts val="1000"/>
              </a:spcAft>
            </a:pPr>
            <a:r>
              <a:rPr lang="de-CH" sz="4000" dirty="0"/>
              <a:t>  37 Millionen Tonnen pro Jahr</a:t>
            </a:r>
          </a:p>
        </p:txBody>
      </p:sp>
      <p:sp>
        <p:nvSpPr>
          <p:cNvPr id="4" name="Rechteck 3">
            <a:extLst>
              <a:ext uri="{FF2B5EF4-FFF2-40B4-BE49-F238E27FC236}">
                <a16:creationId xmlns:a16="http://schemas.microsoft.com/office/drawing/2014/main" id="{074B3D59-A1AC-CCD4-C9DA-909C40219FD7}"/>
              </a:ext>
            </a:extLst>
          </p:cNvPr>
          <p:cNvSpPr/>
          <p:nvPr/>
        </p:nvSpPr>
        <p:spPr>
          <a:xfrm>
            <a:off x="538070" y="2469700"/>
            <a:ext cx="11109600" cy="740780"/>
          </a:xfrm>
          <a:prstGeom prst="rect">
            <a:avLst/>
          </a:prstGeom>
          <a:gradFill flip="none" rotWithShape="1">
            <a:gsLst>
              <a:gs pos="0">
                <a:srgbClr val="112943">
                  <a:alpha val="50000"/>
                </a:srgbClr>
              </a:gs>
              <a:gs pos="83000">
                <a:srgbClr val="E31F26">
                  <a:alpha val="5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ct val="90000"/>
              </a:lnSpc>
              <a:spcAft>
                <a:spcPts val="1000"/>
              </a:spcAft>
            </a:pPr>
            <a:r>
              <a:rPr lang="de-CH" sz="4000" dirty="0"/>
              <a:t>  </a:t>
            </a:r>
            <a:r>
              <a:rPr lang="de-CH" sz="4000" dirty="0">
                <a:sym typeface="Wingdings" panose="05000000000000000000" pitchFamily="2" charset="2"/>
              </a:rPr>
              <a:t> Weltweit 0.1%</a:t>
            </a:r>
            <a:endParaRPr lang="de-CH" sz="4000" dirty="0"/>
          </a:p>
        </p:txBody>
      </p:sp>
    </p:spTree>
    <p:custDataLst>
      <p:tags r:id="rId1"/>
    </p:custDataLst>
    <p:extLst>
      <p:ext uri="{BB962C8B-B14F-4D97-AF65-F5344CB8AC3E}">
        <p14:creationId xmlns:p14="http://schemas.microsoft.com/office/powerpoint/2010/main" val="3495116896"/>
      </p:ext>
    </p:extLst>
  </p:cSld>
  <p:clrMapOvr>
    <a:masterClrMapping/>
  </p:clrMapOvr>
  <mc:AlternateContent xmlns:mc="http://schemas.openxmlformats.org/markup-compatibility/2006" xmlns:p14="http://schemas.microsoft.com/office/powerpoint/2010/main">
    <mc:Choice Requires="p14">
      <p:transition spd="med" p14:dur="700" advTm="18136">
        <p:fade/>
      </p:transition>
    </mc:Choice>
    <mc:Fallback xmlns="">
      <p:transition spd="med" advTm="18136">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letscher: In den letzten 20 Jahren Gigatonnen Eis geschmolzen | BR24">
            <a:extLst>
              <a:ext uri="{FF2B5EF4-FFF2-40B4-BE49-F238E27FC236}">
                <a16:creationId xmlns:a16="http://schemas.microsoft.com/office/drawing/2014/main" id="{A5C8277D-E679-01BC-567A-BAF19A5BCF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87"/>
            <a:ext cx="12190413" cy="6856413"/>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21A09087-71BF-88B9-EB9C-1A883C77EDD6}"/>
              </a:ext>
            </a:extLst>
          </p:cNvPr>
          <p:cNvSpPr txBox="1">
            <a:spLocks/>
          </p:cNvSpPr>
          <p:nvPr/>
        </p:nvSpPr>
        <p:spPr>
          <a:xfrm>
            <a:off x="540000" y="432000"/>
            <a:ext cx="11109600" cy="1080000"/>
          </a:xfrm>
          <a:prstGeom prst="rect">
            <a:avLst/>
          </a:prstGeom>
        </p:spPr>
        <p:txBody>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400" dirty="0">
                <a:solidFill>
                  <a:schemeClr val="bg1"/>
                </a:solidFill>
              </a:rPr>
              <a:t>Um was </a:t>
            </a:r>
            <a:r>
              <a:rPr lang="en-US" sz="4400" dirty="0" err="1">
                <a:solidFill>
                  <a:schemeClr val="bg1"/>
                </a:solidFill>
              </a:rPr>
              <a:t>geht’s</a:t>
            </a:r>
            <a:endParaRPr lang="en-US" dirty="0">
              <a:solidFill>
                <a:schemeClr val="bg1"/>
              </a:solidFill>
            </a:endParaRPr>
          </a:p>
        </p:txBody>
      </p:sp>
      <p:sp>
        <p:nvSpPr>
          <p:cNvPr id="6" name="Rechteck 5">
            <a:extLst>
              <a:ext uri="{FF2B5EF4-FFF2-40B4-BE49-F238E27FC236}">
                <a16:creationId xmlns:a16="http://schemas.microsoft.com/office/drawing/2014/main" id="{33492804-7964-D440-4EEF-F587F1287AD9}"/>
              </a:ext>
            </a:extLst>
          </p:cNvPr>
          <p:cNvSpPr/>
          <p:nvPr/>
        </p:nvSpPr>
        <p:spPr>
          <a:xfrm>
            <a:off x="540274" y="1507247"/>
            <a:ext cx="11109600" cy="1214437"/>
          </a:xfrm>
          <a:prstGeom prst="rect">
            <a:avLst/>
          </a:prstGeom>
          <a:gradFill flip="none" rotWithShape="1">
            <a:gsLst>
              <a:gs pos="0">
                <a:srgbClr val="112943">
                  <a:alpha val="50000"/>
                </a:srgbClr>
              </a:gs>
              <a:gs pos="83000">
                <a:srgbClr val="E31F26">
                  <a:alpha val="5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ct val="90000"/>
              </a:lnSpc>
              <a:spcAft>
                <a:spcPts val="1000"/>
              </a:spcAft>
            </a:pPr>
            <a:r>
              <a:rPr lang="de-CH" sz="4000" dirty="0"/>
              <a:t>  2019 wurde die Gletscherinitiative lanciert, welches</a:t>
            </a:r>
            <a:br>
              <a:rPr lang="de-CH" sz="4000" dirty="0"/>
            </a:br>
            <a:r>
              <a:rPr lang="de-CH" sz="4000" dirty="0"/>
              <a:t>  </a:t>
            </a:r>
            <a:r>
              <a:rPr lang="de-CH" sz="4000" dirty="0">
                <a:sym typeface="Wingdings" panose="05000000000000000000" pitchFamily="2" charset="2"/>
              </a:rPr>
              <a:t>Verbot von Erdöl &amp; Erdgas ab 2050 forderte</a:t>
            </a:r>
            <a:endParaRPr lang="de-CH" sz="4000" dirty="0"/>
          </a:p>
        </p:txBody>
      </p:sp>
      <p:sp>
        <p:nvSpPr>
          <p:cNvPr id="7" name="Rechteck 6">
            <a:extLst>
              <a:ext uri="{FF2B5EF4-FFF2-40B4-BE49-F238E27FC236}">
                <a16:creationId xmlns:a16="http://schemas.microsoft.com/office/drawing/2014/main" id="{FBD75275-653C-C7F8-1356-48C2292A5F2D}"/>
              </a:ext>
            </a:extLst>
          </p:cNvPr>
          <p:cNvSpPr/>
          <p:nvPr/>
        </p:nvSpPr>
        <p:spPr>
          <a:xfrm>
            <a:off x="541100" y="2994503"/>
            <a:ext cx="11108774" cy="1728104"/>
          </a:xfrm>
          <a:prstGeom prst="rect">
            <a:avLst/>
          </a:prstGeom>
          <a:gradFill flip="none" rotWithShape="1">
            <a:gsLst>
              <a:gs pos="0">
                <a:srgbClr val="112943">
                  <a:alpha val="50000"/>
                </a:srgbClr>
              </a:gs>
              <a:gs pos="83000">
                <a:schemeClr val="accent1">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ct val="90000"/>
              </a:lnSpc>
              <a:spcAft>
                <a:spcPts val="1000"/>
              </a:spcAft>
            </a:pPr>
            <a:r>
              <a:rPr lang="de-CH" sz="4000" dirty="0"/>
              <a:t>  das nun vorliegende Klima- &amp; Innovationsgesetz </a:t>
            </a:r>
            <a:br>
              <a:rPr lang="de-CH" sz="4000" dirty="0"/>
            </a:br>
            <a:r>
              <a:rPr lang="de-CH" sz="4000" dirty="0"/>
              <a:t>  möchte den Verbrauch von Erdöl und Erdgas nicht</a:t>
            </a:r>
            <a:br>
              <a:rPr lang="de-CH" sz="4000" dirty="0"/>
            </a:br>
            <a:r>
              <a:rPr lang="de-CH" sz="4000" dirty="0"/>
              <a:t>  verbieten, aber bis 2050 Schrittweise senken</a:t>
            </a:r>
          </a:p>
        </p:txBody>
      </p:sp>
      <p:sp>
        <p:nvSpPr>
          <p:cNvPr id="8" name="Rechteck 7">
            <a:extLst>
              <a:ext uri="{FF2B5EF4-FFF2-40B4-BE49-F238E27FC236}">
                <a16:creationId xmlns:a16="http://schemas.microsoft.com/office/drawing/2014/main" id="{61E99518-D825-26B1-CA0D-2D2362EAFBD2}"/>
              </a:ext>
            </a:extLst>
          </p:cNvPr>
          <p:cNvSpPr/>
          <p:nvPr/>
        </p:nvSpPr>
        <p:spPr>
          <a:xfrm>
            <a:off x="541100" y="4995426"/>
            <a:ext cx="11108774" cy="740780"/>
          </a:xfrm>
          <a:prstGeom prst="rect">
            <a:avLst/>
          </a:prstGeom>
          <a:gradFill flip="none" rotWithShape="1">
            <a:gsLst>
              <a:gs pos="11000">
                <a:srgbClr val="112943">
                  <a:alpha val="50000"/>
                </a:srgbClr>
              </a:gs>
              <a:gs pos="100000">
                <a:srgbClr val="92D050">
                  <a:alpha val="5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ct val="90000"/>
              </a:lnSpc>
              <a:spcAft>
                <a:spcPts val="1000"/>
              </a:spcAft>
            </a:pPr>
            <a:r>
              <a:rPr lang="de-CH" sz="4000" dirty="0"/>
              <a:t>  Ziel: Klimaneutral bis 2050</a:t>
            </a:r>
            <a:endParaRPr lang="de-CH" sz="1400" dirty="0"/>
          </a:p>
        </p:txBody>
      </p:sp>
    </p:spTree>
    <p:custDataLst>
      <p:tags r:id="rId1"/>
    </p:custDataLst>
    <p:extLst>
      <p:ext uri="{BB962C8B-B14F-4D97-AF65-F5344CB8AC3E}">
        <p14:creationId xmlns:p14="http://schemas.microsoft.com/office/powerpoint/2010/main" val="1812086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0-#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Wolke, Berg, Himmel, Vulkan enthält.&#10;&#10;Automatisch generierte Beschreibung">
            <a:extLst>
              <a:ext uri="{FF2B5EF4-FFF2-40B4-BE49-F238E27FC236}">
                <a16:creationId xmlns:a16="http://schemas.microsoft.com/office/drawing/2014/main" id="{53C70C4E-FB89-DAE4-C7E1-F49E0BF8983B}"/>
              </a:ext>
            </a:extLst>
          </p:cNvPr>
          <p:cNvPicPr>
            <a:picLocks noChangeAspect="1"/>
          </p:cNvPicPr>
          <p:nvPr/>
        </p:nvPicPr>
        <p:blipFill>
          <a:blip r:embed="rId4"/>
          <a:stretch>
            <a:fillRect/>
          </a:stretch>
        </p:blipFill>
        <p:spPr>
          <a:xfrm>
            <a:off x="-1" y="-1600"/>
            <a:ext cx="12190413" cy="6858000"/>
          </a:xfrm>
          <a:prstGeom prst="rect">
            <a:avLst/>
          </a:prstGeom>
        </p:spPr>
      </p:pic>
      <p:sp>
        <p:nvSpPr>
          <p:cNvPr id="3" name="Title 1">
            <a:extLst>
              <a:ext uri="{FF2B5EF4-FFF2-40B4-BE49-F238E27FC236}">
                <a16:creationId xmlns:a16="http://schemas.microsoft.com/office/drawing/2014/main" id="{21A09087-71BF-88B9-EB9C-1A883C77EDD6}"/>
              </a:ext>
            </a:extLst>
          </p:cNvPr>
          <p:cNvSpPr txBox="1">
            <a:spLocks/>
          </p:cNvSpPr>
          <p:nvPr/>
        </p:nvSpPr>
        <p:spPr>
          <a:xfrm>
            <a:off x="540000" y="432000"/>
            <a:ext cx="11109600" cy="1080000"/>
          </a:xfrm>
          <a:prstGeom prst="rect">
            <a:avLst/>
          </a:prstGeom>
        </p:spPr>
        <p:txBody>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400" dirty="0" err="1">
                <a:solidFill>
                  <a:schemeClr val="bg1"/>
                </a:solidFill>
              </a:rPr>
              <a:t>Weltweite</a:t>
            </a:r>
            <a:r>
              <a:rPr lang="en-US" sz="4400" dirty="0">
                <a:solidFill>
                  <a:schemeClr val="bg1"/>
                </a:solidFill>
              </a:rPr>
              <a:t> CO</a:t>
            </a:r>
            <a:r>
              <a:rPr lang="en-US" sz="2800" dirty="0">
                <a:solidFill>
                  <a:schemeClr val="bg1"/>
                </a:solidFill>
              </a:rPr>
              <a:t>2</a:t>
            </a:r>
            <a:r>
              <a:rPr lang="en-US" sz="4400" dirty="0">
                <a:solidFill>
                  <a:schemeClr val="bg1"/>
                </a:solidFill>
              </a:rPr>
              <a:t> </a:t>
            </a:r>
            <a:r>
              <a:rPr lang="en-US" sz="4400" dirty="0" err="1">
                <a:solidFill>
                  <a:schemeClr val="bg1"/>
                </a:solidFill>
              </a:rPr>
              <a:t>Verursacher</a:t>
            </a:r>
            <a:endParaRPr lang="en-US" dirty="0">
              <a:solidFill>
                <a:schemeClr val="bg1"/>
              </a:solidFill>
            </a:endParaRPr>
          </a:p>
        </p:txBody>
      </p:sp>
      <p:sp>
        <p:nvSpPr>
          <p:cNvPr id="2" name="Rechteck 1">
            <a:extLst>
              <a:ext uri="{FF2B5EF4-FFF2-40B4-BE49-F238E27FC236}">
                <a16:creationId xmlns:a16="http://schemas.microsoft.com/office/drawing/2014/main" id="{8D06E539-0517-5B05-7156-41B1F4C86862}"/>
              </a:ext>
            </a:extLst>
          </p:cNvPr>
          <p:cNvSpPr/>
          <p:nvPr/>
        </p:nvSpPr>
        <p:spPr>
          <a:xfrm>
            <a:off x="539448" y="1512000"/>
            <a:ext cx="11108774" cy="740780"/>
          </a:xfrm>
          <a:prstGeom prst="rect">
            <a:avLst/>
          </a:prstGeom>
          <a:gradFill flip="none" rotWithShape="1">
            <a:gsLst>
              <a:gs pos="0">
                <a:srgbClr val="112943">
                  <a:alpha val="50000"/>
                </a:srgbClr>
              </a:gs>
              <a:gs pos="83000">
                <a:schemeClr val="accent1">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ct val="90000"/>
              </a:lnSpc>
              <a:spcAft>
                <a:spcPts val="1000"/>
              </a:spcAft>
            </a:pPr>
            <a:r>
              <a:rPr lang="de-CH" sz="4000" dirty="0"/>
              <a:t>  0.038% Kohlendioxid (CO</a:t>
            </a:r>
            <a:r>
              <a:rPr lang="de-CH" sz="2800" dirty="0"/>
              <a:t>2</a:t>
            </a:r>
            <a:r>
              <a:rPr lang="de-CH" sz="4000" dirty="0"/>
              <a:t>)</a:t>
            </a:r>
          </a:p>
        </p:txBody>
      </p:sp>
      <p:sp>
        <p:nvSpPr>
          <p:cNvPr id="9" name="Rechteck 8">
            <a:extLst>
              <a:ext uri="{FF2B5EF4-FFF2-40B4-BE49-F238E27FC236}">
                <a16:creationId xmlns:a16="http://schemas.microsoft.com/office/drawing/2014/main" id="{142E2D86-59CE-DD10-AD3F-CCE98BA97C1F}"/>
              </a:ext>
            </a:extLst>
          </p:cNvPr>
          <p:cNvSpPr/>
          <p:nvPr/>
        </p:nvSpPr>
        <p:spPr>
          <a:xfrm>
            <a:off x="539448" y="2469700"/>
            <a:ext cx="11108774" cy="740780"/>
          </a:xfrm>
          <a:prstGeom prst="rect">
            <a:avLst/>
          </a:prstGeom>
          <a:gradFill flip="none" rotWithShape="1">
            <a:gsLst>
              <a:gs pos="11000">
                <a:srgbClr val="112943">
                  <a:alpha val="50000"/>
                </a:srgbClr>
              </a:gs>
              <a:gs pos="100000">
                <a:srgbClr val="92D050">
                  <a:alpha val="5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ct val="90000"/>
              </a:lnSpc>
              <a:spcAft>
                <a:spcPts val="1000"/>
              </a:spcAft>
            </a:pPr>
            <a:r>
              <a:rPr lang="de-CH" sz="4000" dirty="0"/>
              <a:t>  Die Natur produziert 96%                             0.03648%</a:t>
            </a:r>
            <a:endParaRPr lang="de-CH" sz="1400" dirty="0"/>
          </a:p>
        </p:txBody>
      </p:sp>
      <p:sp>
        <p:nvSpPr>
          <p:cNvPr id="11" name="Rechteck 10">
            <a:extLst>
              <a:ext uri="{FF2B5EF4-FFF2-40B4-BE49-F238E27FC236}">
                <a16:creationId xmlns:a16="http://schemas.microsoft.com/office/drawing/2014/main" id="{C820DDFB-C83A-D2ED-4FCD-D455B47F7274}"/>
              </a:ext>
            </a:extLst>
          </p:cNvPr>
          <p:cNvSpPr/>
          <p:nvPr/>
        </p:nvSpPr>
        <p:spPr>
          <a:xfrm>
            <a:off x="540274" y="3427400"/>
            <a:ext cx="11109600" cy="740780"/>
          </a:xfrm>
          <a:prstGeom prst="rect">
            <a:avLst/>
          </a:prstGeom>
          <a:gradFill flip="none" rotWithShape="1">
            <a:gsLst>
              <a:gs pos="0">
                <a:srgbClr val="112943">
                  <a:alpha val="50000"/>
                </a:srgbClr>
              </a:gs>
              <a:gs pos="83000">
                <a:srgbClr val="E31F26">
                  <a:alpha val="5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ct val="90000"/>
              </a:lnSpc>
              <a:spcAft>
                <a:spcPts val="1000"/>
              </a:spcAft>
            </a:pPr>
            <a:r>
              <a:rPr lang="de-CH" sz="4000" dirty="0"/>
              <a:t>  Der Mensch die restlichen 4%                     0.00152%</a:t>
            </a:r>
          </a:p>
        </p:txBody>
      </p:sp>
      <p:sp>
        <p:nvSpPr>
          <p:cNvPr id="4" name="Rechteck 3">
            <a:extLst>
              <a:ext uri="{FF2B5EF4-FFF2-40B4-BE49-F238E27FC236}">
                <a16:creationId xmlns:a16="http://schemas.microsoft.com/office/drawing/2014/main" id="{319CC3DC-D76D-6AA1-05BF-AB181AE595BD}"/>
              </a:ext>
            </a:extLst>
          </p:cNvPr>
          <p:cNvSpPr/>
          <p:nvPr/>
        </p:nvSpPr>
        <p:spPr>
          <a:xfrm>
            <a:off x="540274" y="4385100"/>
            <a:ext cx="11109600" cy="2031684"/>
          </a:xfrm>
          <a:prstGeom prst="rect">
            <a:avLst/>
          </a:prstGeom>
          <a:gradFill flip="none" rotWithShape="1">
            <a:gsLst>
              <a:gs pos="0">
                <a:srgbClr val="112943">
                  <a:alpha val="50000"/>
                </a:srgbClr>
              </a:gs>
              <a:gs pos="83000">
                <a:srgbClr val="E31F26">
                  <a:alpha val="5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ct val="90000"/>
              </a:lnSpc>
              <a:spcAft>
                <a:spcPts val="1000"/>
              </a:spcAft>
            </a:pPr>
            <a:r>
              <a:rPr lang="de-CH" sz="4400" b="1" dirty="0"/>
              <a:t>  Anteil der Schweiz: </a:t>
            </a:r>
            <a:br>
              <a:rPr lang="de-CH" sz="4400" b="1" dirty="0"/>
            </a:br>
            <a:r>
              <a:rPr lang="de-CH" sz="4400" b="1" dirty="0"/>
              <a:t>  0.1% der CO2 Emissionen</a:t>
            </a:r>
            <a:br>
              <a:rPr lang="de-CH" sz="4400" b="1" dirty="0"/>
            </a:br>
            <a:r>
              <a:rPr lang="de-CH" sz="4400" b="1" dirty="0"/>
              <a:t>  </a:t>
            </a:r>
            <a:r>
              <a:rPr lang="de-CH" sz="4400" b="1" dirty="0">
                <a:sym typeface="Wingdings" panose="05000000000000000000" pitchFamily="2" charset="2"/>
              </a:rPr>
              <a:t> </a:t>
            </a:r>
            <a:r>
              <a:rPr lang="de-CH" sz="4400" b="1" dirty="0"/>
              <a:t>0.00000152% der Luft</a:t>
            </a:r>
          </a:p>
        </p:txBody>
      </p:sp>
    </p:spTree>
    <p:custDataLst>
      <p:tags r:id="rId1"/>
    </p:custDataLst>
    <p:extLst>
      <p:ext uri="{BB962C8B-B14F-4D97-AF65-F5344CB8AC3E}">
        <p14:creationId xmlns:p14="http://schemas.microsoft.com/office/powerpoint/2010/main" val="190318502"/>
      </p:ext>
    </p:extLst>
  </p:cSld>
  <p:clrMapOvr>
    <a:masterClrMapping/>
  </p:clrMapOvr>
  <mc:AlternateContent xmlns:mc="http://schemas.openxmlformats.org/markup-compatibility/2006" xmlns:p14="http://schemas.microsoft.com/office/powerpoint/2010/main">
    <mc:Choice Requires="p14">
      <p:transition spd="med" p14:dur="700" advTm="63055">
        <p:fade/>
      </p:transition>
    </mc:Choice>
    <mc:Fallback xmlns="">
      <p:transition spd="med" advTm="63055">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Raum-in-Raum, schalldicht, belüftet, frei stehend, autark">
            <a:extLst>
              <a:ext uri="{FF2B5EF4-FFF2-40B4-BE49-F238E27FC236}">
                <a16:creationId xmlns:a16="http://schemas.microsoft.com/office/drawing/2014/main" id="{5B23623F-18A3-79A3-2F63-632B50342DE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110" b="10756"/>
          <a:stretch/>
        </p:blipFill>
        <p:spPr bwMode="auto">
          <a:xfrm>
            <a:off x="-1022" y="0"/>
            <a:ext cx="12189713"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21A09087-71BF-88B9-EB9C-1A883C77EDD6}"/>
              </a:ext>
            </a:extLst>
          </p:cNvPr>
          <p:cNvSpPr txBox="1">
            <a:spLocks/>
          </p:cNvSpPr>
          <p:nvPr/>
        </p:nvSpPr>
        <p:spPr>
          <a:xfrm>
            <a:off x="540000" y="432000"/>
            <a:ext cx="11109600" cy="1080000"/>
          </a:xfrm>
          <a:prstGeom prst="rect">
            <a:avLst/>
          </a:prstGeom>
        </p:spPr>
        <p:txBody>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400" dirty="0" err="1">
                <a:solidFill>
                  <a:schemeClr val="bg1"/>
                </a:solidFill>
              </a:rPr>
              <a:t>Ist</a:t>
            </a:r>
            <a:r>
              <a:rPr lang="en-US" sz="4400" dirty="0">
                <a:solidFill>
                  <a:schemeClr val="bg1"/>
                </a:solidFill>
              </a:rPr>
              <a:t> CO</a:t>
            </a:r>
            <a:r>
              <a:rPr lang="en-US" sz="2800" dirty="0">
                <a:solidFill>
                  <a:schemeClr val="bg1"/>
                </a:solidFill>
              </a:rPr>
              <a:t>2</a:t>
            </a:r>
            <a:r>
              <a:rPr lang="en-US" sz="4400" dirty="0">
                <a:solidFill>
                  <a:schemeClr val="bg1"/>
                </a:solidFill>
              </a:rPr>
              <a:t> </a:t>
            </a:r>
            <a:r>
              <a:rPr lang="en-US" sz="4400" dirty="0" err="1">
                <a:solidFill>
                  <a:schemeClr val="bg1"/>
                </a:solidFill>
              </a:rPr>
              <a:t>gefährlich</a:t>
            </a:r>
            <a:r>
              <a:rPr lang="en-US" sz="4400" dirty="0">
                <a:solidFill>
                  <a:schemeClr val="bg1"/>
                </a:solidFill>
              </a:rPr>
              <a:t> für </a:t>
            </a:r>
            <a:r>
              <a:rPr lang="en-US" sz="4400" dirty="0" err="1">
                <a:solidFill>
                  <a:schemeClr val="bg1"/>
                </a:solidFill>
              </a:rPr>
              <a:t>Lebewesen</a:t>
            </a:r>
            <a:r>
              <a:rPr lang="en-US" sz="4400" dirty="0">
                <a:solidFill>
                  <a:schemeClr val="bg1"/>
                </a:solidFill>
              </a:rPr>
              <a:t>?</a:t>
            </a:r>
            <a:endParaRPr lang="en-US" dirty="0">
              <a:solidFill>
                <a:schemeClr val="bg1"/>
              </a:solidFill>
            </a:endParaRPr>
          </a:p>
        </p:txBody>
      </p:sp>
      <p:sp>
        <p:nvSpPr>
          <p:cNvPr id="2" name="Rechteck 1">
            <a:extLst>
              <a:ext uri="{FF2B5EF4-FFF2-40B4-BE49-F238E27FC236}">
                <a16:creationId xmlns:a16="http://schemas.microsoft.com/office/drawing/2014/main" id="{8D06E539-0517-5B05-7156-41B1F4C86862}"/>
              </a:ext>
            </a:extLst>
          </p:cNvPr>
          <p:cNvSpPr/>
          <p:nvPr/>
        </p:nvSpPr>
        <p:spPr>
          <a:xfrm>
            <a:off x="539448" y="1512000"/>
            <a:ext cx="11108774" cy="740780"/>
          </a:xfrm>
          <a:prstGeom prst="rect">
            <a:avLst/>
          </a:prstGeom>
          <a:gradFill flip="none" rotWithShape="1">
            <a:gsLst>
              <a:gs pos="11000">
                <a:srgbClr val="112943">
                  <a:alpha val="50000"/>
                </a:srgbClr>
              </a:gs>
              <a:gs pos="100000">
                <a:srgbClr val="92D050">
                  <a:alpha val="5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ct val="90000"/>
              </a:lnSpc>
              <a:spcAft>
                <a:spcPts val="1000"/>
              </a:spcAft>
            </a:pPr>
            <a:r>
              <a:rPr lang="de-CH" sz="4000" dirty="0"/>
              <a:t>  0.038% Kohlendioxid (CO</a:t>
            </a:r>
            <a:r>
              <a:rPr lang="de-CH" sz="2800" dirty="0"/>
              <a:t>2</a:t>
            </a:r>
            <a:r>
              <a:rPr lang="de-CH" sz="4000" dirty="0"/>
              <a:t>)</a:t>
            </a:r>
          </a:p>
        </p:txBody>
      </p:sp>
      <p:sp>
        <p:nvSpPr>
          <p:cNvPr id="6" name="Rechteck 5">
            <a:extLst>
              <a:ext uri="{FF2B5EF4-FFF2-40B4-BE49-F238E27FC236}">
                <a16:creationId xmlns:a16="http://schemas.microsoft.com/office/drawing/2014/main" id="{D4432366-502A-EC95-F549-8FF99FA02034}"/>
              </a:ext>
            </a:extLst>
          </p:cNvPr>
          <p:cNvSpPr/>
          <p:nvPr/>
        </p:nvSpPr>
        <p:spPr>
          <a:xfrm>
            <a:off x="540274" y="2468100"/>
            <a:ext cx="11109600" cy="1799100"/>
          </a:xfrm>
          <a:prstGeom prst="rect">
            <a:avLst/>
          </a:prstGeom>
          <a:gradFill flip="none" rotWithShape="1">
            <a:gsLst>
              <a:gs pos="0">
                <a:srgbClr val="112943">
                  <a:alpha val="50000"/>
                </a:srgbClr>
              </a:gs>
              <a:gs pos="83000">
                <a:srgbClr val="E31F26">
                  <a:alpha val="5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ct val="90000"/>
              </a:lnSpc>
              <a:spcAft>
                <a:spcPts val="1000"/>
              </a:spcAft>
            </a:pPr>
            <a:r>
              <a:rPr lang="de-CH" sz="4000" dirty="0"/>
              <a:t>  Ab einer Menge von rund 5% können sich bei</a:t>
            </a:r>
            <a:br>
              <a:rPr lang="de-CH" sz="4000" dirty="0"/>
            </a:br>
            <a:r>
              <a:rPr lang="de-CH" sz="4000" dirty="0"/>
              <a:t>  Menschen Kopfschmerzen oder Übelkeit bemerkbar</a:t>
            </a:r>
            <a:br>
              <a:rPr lang="de-CH" sz="4000" dirty="0"/>
            </a:br>
            <a:r>
              <a:rPr lang="de-CH" sz="4000" dirty="0"/>
              <a:t>  machen.</a:t>
            </a:r>
          </a:p>
        </p:txBody>
      </p:sp>
      <p:sp>
        <p:nvSpPr>
          <p:cNvPr id="10" name="Rechteck 9">
            <a:extLst>
              <a:ext uri="{FF2B5EF4-FFF2-40B4-BE49-F238E27FC236}">
                <a16:creationId xmlns:a16="http://schemas.microsoft.com/office/drawing/2014/main" id="{5853948B-6721-0860-8902-2BDEC8BE6C8B}"/>
              </a:ext>
            </a:extLst>
          </p:cNvPr>
          <p:cNvSpPr/>
          <p:nvPr/>
        </p:nvSpPr>
        <p:spPr>
          <a:xfrm>
            <a:off x="538621" y="4482520"/>
            <a:ext cx="11109600" cy="1327730"/>
          </a:xfrm>
          <a:prstGeom prst="rect">
            <a:avLst/>
          </a:prstGeom>
          <a:gradFill flip="none" rotWithShape="1">
            <a:gsLst>
              <a:gs pos="0">
                <a:srgbClr val="112943">
                  <a:alpha val="50000"/>
                </a:srgbClr>
              </a:gs>
              <a:gs pos="83000">
                <a:srgbClr val="E31F26">
                  <a:alpha val="5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ct val="90000"/>
              </a:lnSpc>
              <a:spcAft>
                <a:spcPts val="1000"/>
              </a:spcAft>
            </a:pPr>
            <a:r>
              <a:rPr lang="de-CH" sz="4000" dirty="0"/>
              <a:t>  </a:t>
            </a:r>
            <a:r>
              <a:rPr lang="de-CH" sz="4000" dirty="0">
                <a:sym typeface="Wingdings" panose="05000000000000000000" pitchFamily="2" charset="2"/>
              </a:rPr>
              <a:t> ein Wert, der in der Atmosphäre NIE </a:t>
            </a:r>
            <a:br>
              <a:rPr lang="de-CH" sz="4000" dirty="0">
                <a:sym typeface="Wingdings" panose="05000000000000000000" pitchFamily="2" charset="2"/>
              </a:rPr>
            </a:br>
            <a:r>
              <a:rPr lang="de-CH" sz="4000" dirty="0">
                <a:sym typeface="Wingdings" panose="05000000000000000000" pitchFamily="2" charset="2"/>
              </a:rPr>
              <a:t>       erreicht wird!</a:t>
            </a:r>
            <a:endParaRPr lang="de-CH" sz="4000" dirty="0"/>
          </a:p>
        </p:txBody>
      </p:sp>
    </p:spTree>
    <p:custDataLst>
      <p:tags r:id="rId1"/>
    </p:custDataLst>
    <p:extLst>
      <p:ext uri="{BB962C8B-B14F-4D97-AF65-F5344CB8AC3E}">
        <p14:creationId xmlns:p14="http://schemas.microsoft.com/office/powerpoint/2010/main" val="3450620104"/>
      </p:ext>
    </p:extLst>
  </p:cSld>
  <p:clrMapOvr>
    <a:masterClrMapping/>
  </p:clrMapOvr>
  <mc:AlternateContent xmlns:mc="http://schemas.openxmlformats.org/markup-compatibility/2006" xmlns:p14="http://schemas.microsoft.com/office/powerpoint/2010/main">
    <mc:Choice Requires="p14">
      <p:transition spd="med" p14:dur="700" advTm="104111">
        <p:fade/>
      </p:transition>
    </mc:Choice>
    <mc:Fallback xmlns="">
      <p:transition spd="med" advTm="10411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0-#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 name="Picture 10" descr="SVP / BGB Meilen – SVP/BGB Meilen">
            <a:extLst>
              <a:ext uri="{FF2B5EF4-FFF2-40B4-BE49-F238E27FC236}">
                <a16:creationId xmlns:a16="http://schemas.microsoft.com/office/drawing/2014/main" id="{13C03465-ABCE-E6CE-4F95-1F813200264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99" t="1084" r="2428" b="1276"/>
          <a:stretch/>
        </p:blipFill>
        <p:spPr bwMode="auto">
          <a:xfrm>
            <a:off x="7461118" y="0"/>
            <a:ext cx="4729295" cy="685504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JA zum Klimaschutz-Gesetz - JA zum Klimaschutz-Gesetz!">
            <a:extLst>
              <a:ext uri="{FF2B5EF4-FFF2-40B4-BE49-F238E27FC236}">
                <a16:creationId xmlns:a16="http://schemas.microsoft.com/office/drawing/2014/main" id="{B2E5E23D-09FC-91D1-CE38-3E7B296667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6185" y="2960"/>
            <a:ext cx="35179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Ja zum Klimaschutzgesetz - SP Schweiz">
            <a:extLst>
              <a:ext uri="{FF2B5EF4-FFF2-40B4-BE49-F238E27FC236}">
                <a16:creationId xmlns:a16="http://schemas.microsoft.com/office/drawing/2014/main" id="{A8BEFD8B-045D-A77F-E807-2ADE12BF52B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26338"/>
          <a:stretch/>
        </p:blipFill>
        <p:spPr bwMode="auto">
          <a:xfrm>
            <a:off x="0" y="0"/>
            <a:ext cx="4806184" cy="169247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Klimaschutz-Gesetz: JA am 18. Juni! - GRÜNE Schweiz">
            <a:extLst>
              <a:ext uri="{FF2B5EF4-FFF2-40B4-BE49-F238E27FC236}">
                <a16:creationId xmlns:a16="http://schemas.microsoft.com/office/drawing/2014/main" id="{9DA7344D-834D-73A4-9B6E-27E3CD23A34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347" t="3084" r="2571" b="3092"/>
          <a:stretch/>
        </p:blipFill>
        <p:spPr bwMode="auto">
          <a:xfrm>
            <a:off x="0" y="4401869"/>
            <a:ext cx="4806185" cy="245613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Grünliberale Schweiz on Twitter: &quot;Das #Klimaschutzgesetz ist die Grundlage  für eine klimaneutrale Schweiz. Die darin definierten Leitplanken geben uns  die Möglichkeit, auf die weiteren Herausforderungen der Zukunft angemessen  zu reagieren! Deshalb sage">
            <a:extLst>
              <a:ext uri="{FF2B5EF4-FFF2-40B4-BE49-F238E27FC236}">
                <a16:creationId xmlns:a16="http://schemas.microsoft.com/office/drawing/2014/main" id="{F9833496-5EC5-1FC6-DB0D-69FD3F2C51B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692470"/>
            <a:ext cx="4806185" cy="2703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035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aking samples on Tibetan Plateau">
            <a:extLst>
              <a:ext uri="{FF2B5EF4-FFF2-40B4-BE49-F238E27FC236}">
                <a16:creationId xmlns:a16="http://schemas.microsoft.com/office/drawing/2014/main" id="{2E0AAA8E-D35B-7788-A3CC-28EB4F8EDE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99" y="0"/>
            <a:ext cx="5869459" cy="30480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Klimawandel in den Alpen: Schweizer Gebirgspass wird erstmals seit 2000  Jahren wieder eisfrei - DER SPIEGEL">
            <a:extLst>
              <a:ext uri="{FF2B5EF4-FFF2-40B4-BE49-F238E27FC236}">
                <a16:creationId xmlns:a16="http://schemas.microsoft.com/office/drawing/2014/main" id="{679ED65D-AF65-25E0-5E77-F8998C6F2CD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9796"/>
          <a:stretch/>
        </p:blipFill>
        <p:spPr bwMode="auto">
          <a:xfrm>
            <a:off x="5856759" y="3048000"/>
            <a:ext cx="6333653" cy="38100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Trockenes Flussbett - Die Weltenbummler">
            <a:extLst>
              <a:ext uri="{FF2B5EF4-FFF2-40B4-BE49-F238E27FC236}">
                <a16:creationId xmlns:a16="http://schemas.microsoft.com/office/drawing/2014/main" id="{BC933F18-57C3-B810-CBC2-8C57AE6F83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699" y="3048000"/>
            <a:ext cx="5869459" cy="381000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3.4 Grad wärmer als im Schnitt - Wärmster Winter in Europa seit ...">
            <a:extLst>
              <a:ext uri="{FF2B5EF4-FFF2-40B4-BE49-F238E27FC236}">
                <a16:creationId xmlns:a16="http://schemas.microsoft.com/office/drawing/2014/main" id="{95F09059-F9C6-02E7-C54C-25AD6E7C3D0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4683"/>
          <a:stretch/>
        </p:blipFill>
        <p:spPr bwMode="auto">
          <a:xfrm>
            <a:off x="5856760" y="-1"/>
            <a:ext cx="6333652" cy="3048001"/>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68A8B4A9-E396-7B72-E8D1-068FBB38524F}"/>
              </a:ext>
            </a:extLst>
          </p:cNvPr>
          <p:cNvSpPr txBox="1"/>
          <p:nvPr/>
        </p:nvSpPr>
        <p:spPr>
          <a:xfrm>
            <a:off x="10130971" y="6096000"/>
            <a:ext cx="1799772" cy="791028"/>
          </a:xfrm>
          <a:prstGeom prst="rect">
            <a:avLst/>
          </a:prstGeom>
          <a:noFill/>
        </p:spPr>
        <p:txBody>
          <a:bodyPr wrap="square" lIns="0" tIns="0" rIns="0" bIns="0" rtlCol="0">
            <a:noAutofit/>
          </a:bodyPr>
          <a:lstStyle/>
          <a:p>
            <a:pPr algn="r">
              <a:lnSpc>
                <a:spcPct val="90000"/>
              </a:lnSpc>
              <a:spcAft>
                <a:spcPts val="1000"/>
              </a:spcAft>
            </a:pPr>
            <a:r>
              <a:rPr lang="de-DE" sz="2400" b="1" dirty="0">
                <a:solidFill>
                  <a:schemeClr val="bg1"/>
                </a:solidFill>
              </a:rPr>
              <a:t>Glacier 3000</a:t>
            </a:r>
            <a:br>
              <a:rPr lang="de-DE" sz="2400" b="1" dirty="0">
                <a:solidFill>
                  <a:schemeClr val="bg1"/>
                </a:solidFill>
              </a:rPr>
            </a:br>
            <a:r>
              <a:rPr lang="de-DE" sz="2400" b="1" dirty="0" err="1">
                <a:solidFill>
                  <a:schemeClr val="bg1"/>
                </a:solidFill>
              </a:rPr>
              <a:t>Zanfleuron</a:t>
            </a:r>
            <a:endParaRPr lang="de-CH" sz="2400" b="1" dirty="0" err="1">
              <a:solidFill>
                <a:schemeClr val="bg1"/>
              </a:solidFill>
            </a:endParaRPr>
          </a:p>
        </p:txBody>
      </p:sp>
      <p:pic>
        <p:nvPicPr>
          <p:cNvPr id="1026" name="Picture 2" descr="Ziemlich schräg | Der Bund">
            <a:extLst>
              <a:ext uri="{FF2B5EF4-FFF2-40B4-BE49-F238E27FC236}">
                <a16:creationId xmlns:a16="http://schemas.microsoft.com/office/drawing/2014/main" id="{A88FC732-6A24-F78F-ECF9-D13E39B4BAD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26627" y="1369192"/>
            <a:ext cx="5260266" cy="33576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5274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iese Länder verursachen weltweit den meisten CO₂-Ausstoß">
            <a:extLst>
              <a:ext uri="{FF2B5EF4-FFF2-40B4-BE49-F238E27FC236}">
                <a16:creationId xmlns:a16="http://schemas.microsoft.com/office/drawing/2014/main" id="{349630F9-E427-1DB0-53C8-71CC6E933BD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495" b="12495"/>
          <a:stretch/>
        </p:blipFill>
        <p:spPr bwMode="auto">
          <a:xfrm>
            <a:off x="-2337" y="-1"/>
            <a:ext cx="1219041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a:extLst>
              <a:ext uri="{FF2B5EF4-FFF2-40B4-BE49-F238E27FC236}">
                <a16:creationId xmlns:a16="http://schemas.microsoft.com/office/drawing/2014/main" id="{E296E199-F863-A807-2DDD-5E4955392B59}"/>
              </a:ext>
            </a:extLst>
          </p:cNvPr>
          <p:cNvPicPr>
            <a:picLocks noChangeAspect="1"/>
          </p:cNvPicPr>
          <p:nvPr/>
        </p:nvPicPr>
        <p:blipFill>
          <a:blip r:embed="rId3">
            <a:alphaModFix amt="80000"/>
          </a:blip>
          <a:stretch>
            <a:fillRect/>
          </a:stretch>
        </p:blipFill>
        <p:spPr>
          <a:xfrm>
            <a:off x="2096743" y="1299766"/>
            <a:ext cx="7996926" cy="5126234"/>
          </a:xfrm>
          <a:prstGeom prst="rect">
            <a:avLst/>
          </a:prstGeom>
        </p:spPr>
      </p:pic>
      <p:sp>
        <p:nvSpPr>
          <p:cNvPr id="2" name="Title 1">
            <a:extLst>
              <a:ext uri="{FF2B5EF4-FFF2-40B4-BE49-F238E27FC236}">
                <a16:creationId xmlns:a16="http://schemas.microsoft.com/office/drawing/2014/main" id="{A03E75A2-772D-7921-BEEF-10B63062F46F}"/>
              </a:ext>
            </a:extLst>
          </p:cNvPr>
          <p:cNvSpPr txBox="1">
            <a:spLocks/>
          </p:cNvSpPr>
          <p:nvPr/>
        </p:nvSpPr>
        <p:spPr>
          <a:xfrm>
            <a:off x="540000" y="432000"/>
            <a:ext cx="11109600" cy="1080000"/>
          </a:xfrm>
          <a:prstGeom prst="rect">
            <a:avLst/>
          </a:prstGeom>
        </p:spPr>
        <p:txBody>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400" dirty="0">
                <a:solidFill>
                  <a:schemeClr val="bg1"/>
                </a:solidFill>
              </a:rPr>
              <a:t>CO</a:t>
            </a:r>
            <a:r>
              <a:rPr lang="en-US" sz="2000" dirty="0">
                <a:solidFill>
                  <a:schemeClr val="bg1"/>
                </a:solidFill>
              </a:rPr>
              <a:t>2</a:t>
            </a:r>
            <a:r>
              <a:rPr lang="en-US" sz="4400" dirty="0">
                <a:solidFill>
                  <a:schemeClr val="bg1"/>
                </a:solidFill>
              </a:rPr>
              <a:t> </a:t>
            </a:r>
            <a:r>
              <a:rPr lang="en-US" sz="4400" dirty="0" err="1">
                <a:solidFill>
                  <a:schemeClr val="bg1"/>
                </a:solidFill>
              </a:rPr>
              <a:t>Emissionen</a:t>
            </a:r>
            <a:r>
              <a:rPr lang="en-US" sz="4400" dirty="0">
                <a:solidFill>
                  <a:schemeClr val="bg1"/>
                </a:solidFill>
              </a:rPr>
              <a:t> </a:t>
            </a:r>
            <a:r>
              <a:rPr lang="en-US" sz="4400" dirty="0" err="1">
                <a:solidFill>
                  <a:schemeClr val="bg1"/>
                </a:solidFill>
              </a:rPr>
              <a:t>weltweit</a:t>
            </a:r>
            <a:r>
              <a:rPr lang="en-US" sz="4400" dirty="0">
                <a:solidFill>
                  <a:schemeClr val="bg1"/>
                </a:solidFill>
              </a:rPr>
              <a:t> (in </a:t>
            </a:r>
            <a:r>
              <a:rPr lang="en-US" sz="4400" dirty="0" err="1">
                <a:solidFill>
                  <a:schemeClr val="bg1"/>
                </a:solidFill>
              </a:rPr>
              <a:t>Millionen</a:t>
            </a:r>
            <a:r>
              <a:rPr lang="en-US" sz="4400" dirty="0">
                <a:solidFill>
                  <a:schemeClr val="bg1"/>
                </a:solidFill>
              </a:rPr>
              <a:t> </a:t>
            </a:r>
            <a:r>
              <a:rPr lang="en-US" sz="4400" dirty="0" err="1">
                <a:solidFill>
                  <a:schemeClr val="bg1"/>
                </a:solidFill>
              </a:rPr>
              <a:t>Tonnen</a:t>
            </a:r>
            <a:r>
              <a:rPr lang="en-US" sz="4400" dirty="0">
                <a:solidFill>
                  <a:schemeClr val="bg1"/>
                </a:solidFill>
              </a:rPr>
              <a:t>)</a:t>
            </a:r>
            <a:endParaRPr lang="en-US" dirty="0">
              <a:solidFill>
                <a:schemeClr val="bg1"/>
              </a:solidFill>
            </a:endParaRPr>
          </a:p>
        </p:txBody>
      </p:sp>
    </p:spTree>
    <p:extLst>
      <p:ext uri="{BB962C8B-B14F-4D97-AF65-F5344CB8AC3E}">
        <p14:creationId xmlns:p14="http://schemas.microsoft.com/office/powerpoint/2010/main" val="2899650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Basel-Landschaft: «Schliessen Sie Fenster und Türen» – Polizei warnt wegen  Gestank - 20 Minuten">
            <a:extLst>
              <a:ext uri="{FF2B5EF4-FFF2-40B4-BE49-F238E27FC236}">
                <a16:creationId xmlns:a16="http://schemas.microsoft.com/office/drawing/2014/main" id="{B5A3BAD8-3D06-B518-E9DF-AAF117EF4EE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09"/>
          <a:stretch/>
        </p:blipFill>
        <p:spPr bwMode="auto">
          <a:xfrm>
            <a:off x="0" y="0"/>
            <a:ext cx="1219041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Grafik 3">
            <a:extLst>
              <a:ext uri="{FF2B5EF4-FFF2-40B4-BE49-F238E27FC236}">
                <a16:creationId xmlns:a16="http://schemas.microsoft.com/office/drawing/2014/main" id="{A592B1A5-735B-C446-F7A3-63E311BF7187}"/>
              </a:ext>
            </a:extLst>
          </p:cNvPr>
          <p:cNvPicPr>
            <a:picLocks noChangeAspect="1"/>
          </p:cNvPicPr>
          <p:nvPr/>
        </p:nvPicPr>
        <p:blipFill>
          <a:blip r:embed="rId3">
            <a:alphaModFix amt="80000"/>
          </a:blip>
          <a:stretch>
            <a:fillRect/>
          </a:stretch>
        </p:blipFill>
        <p:spPr>
          <a:xfrm>
            <a:off x="482600" y="1323015"/>
            <a:ext cx="11359356" cy="4268160"/>
          </a:xfrm>
          <a:prstGeom prst="rect">
            <a:avLst/>
          </a:prstGeom>
        </p:spPr>
      </p:pic>
      <p:sp>
        <p:nvSpPr>
          <p:cNvPr id="5" name="Title 1">
            <a:extLst>
              <a:ext uri="{FF2B5EF4-FFF2-40B4-BE49-F238E27FC236}">
                <a16:creationId xmlns:a16="http://schemas.microsoft.com/office/drawing/2014/main" id="{2A65EBF0-CA8F-FE9C-622C-29228C9B68FA}"/>
              </a:ext>
            </a:extLst>
          </p:cNvPr>
          <p:cNvSpPr txBox="1">
            <a:spLocks/>
          </p:cNvSpPr>
          <p:nvPr/>
        </p:nvSpPr>
        <p:spPr>
          <a:xfrm>
            <a:off x="540000" y="432000"/>
            <a:ext cx="11109600" cy="1080000"/>
          </a:xfrm>
          <a:prstGeom prst="rect">
            <a:avLst/>
          </a:prstGeom>
        </p:spPr>
        <p:txBody>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400" dirty="0">
                <a:solidFill>
                  <a:schemeClr val="bg1"/>
                </a:solidFill>
              </a:rPr>
              <a:t>CO</a:t>
            </a:r>
            <a:r>
              <a:rPr lang="en-US" sz="2000" dirty="0">
                <a:solidFill>
                  <a:schemeClr val="bg1"/>
                </a:solidFill>
              </a:rPr>
              <a:t>2</a:t>
            </a:r>
            <a:r>
              <a:rPr lang="en-US" sz="4400" dirty="0">
                <a:solidFill>
                  <a:schemeClr val="bg1"/>
                </a:solidFill>
              </a:rPr>
              <a:t> </a:t>
            </a:r>
            <a:r>
              <a:rPr lang="en-US" sz="4400" dirty="0" err="1">
                <a:solidFill>
                  <a:schemeClr val="bg1"/>
                </a:solidFill>
              </a:rPr>
              <a:t>Emissionen</a:t>
            </a:r>
            <a:r>
              <a:rPr lang="en-US" sz="4400" dirty="0">
                <a:solidFill>
                  <a:schemeClr val="bg1"/>
                </a:solidFill>
              </a:rPr>
              <a:t> Schweiz (in </a:t>
            </a:r>
            <a:r>
              <a:rPr lang="en-US" sz="4400" dirty="0" err="1">
                <a:solidFill>
                  <a:schemeClr val="bg1"/>
                </a:solidFill>
              </a:rPr>
              <a:t>Millionen</a:t>
            </a:r>
            <a:r>
              <a:rPr lang="en-US" sz="4400" dirty="0">
                <a:solidFill>
                  <a:schemeClr val="bg1"/>
                </a:solidFill>
              </a:rPr>
              <a:t> </a:t>
            </a:r>
            <a:r>
              <a:rPr lang="en-US" sz="4400" dirty="0" err="1">
                <a:solidFill>
                  <a:schemeClr val="bg1"/>
                </a:solidFill>
              </a:rPr>
              <a:t>Tonnen</a:t>
            </a:r>
            <a:r>
              <a:rPr lang="en-US" sz="4400" dirty="0">
                <a:solidFill>
                  <a:schemeClr val="bg1"/>
                </a:solidFill>
              </a:rPr>
              <a:t>)</a:t>
            </a:r>
            <a:endParaRPr lang="en-US" dirty="0">
              <a:solidFill>
                <a:schemeClr val="bg1"/>
              </a:solidFill>
            </a:endParaRPr>
          </a:p>
        </p:txBody>
      </p:sp>
      <p:sp>
        <p:nvSpPr>
          <p:cNvPr id="6" name="Title 1">
            <a:extLst>
              <a:ext uri="{FF2B5EF4-FFF2-40B4-BE49-F238E27FC236}">
                <a16:creationId xmlns:a16="http://schemas.microsoft.com/office/drawing/2014/main" id="{1EBBC0EC-B414-CCE1-B052-898D8E7660A7}"/>
              </a:ext>
            </a:extLst>
          </p:cNvPr>
          <p:cNvSpPr txBox="1">
            <a:spLocks/>
          </p:cNvSpPr>
          <p:nvPr/>
        </p:nvSpPr>
        <p:spPr>
          <a:xfrm>
            <a:off x="482600" y="5706990"/>
            <a:ext cx="11109600" cy="1080000"/>
          </a:xfrm>
          <a:prstGeom prst="rect">
            <a:avLst/>
          </a:prstGeom>
        </p:spPr>
        <p:txBody>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000" b="1" dirty="0" err="1">
                <a:solidFill>
                  <a:srgbClr val="FFC000"/>
                </a:solidFill>
              </a:rPr>
              <a:t>Reduktion</a:t>
            </a:r>
            <a:r>
              <a:rPr lang="en-US" sz="4000" b="1" dirty="0">
                <a:solidFill>
                  <a:srgbClr val="FFC000"/>
                </a:solidFill>
              </a:rPr>
              <a:t> von 6,45 auf 4,36 </a:t>
            </a:r>
            <a:r>
              <a:rPr lang="en-US" sz="4000" b="1" dirty="0" err="1">
                <a:solidFill>
                  <a:srgbClr val="FFC000"/>
                </a:solidFill>
              </a:rPr>
              <a:t>Tonnen</a:t>
            </a:r>
            <a:r>
              <a:rPr lang="en-US" sz="4000" b="1" dirty="0">
                <a:solidFill>
                  <a:srgbClr val="FFC000"/>
                </a:solidFill>
              </a:rPr>
              <a:t> pro Kopf (2,09)</a:t>
            </a:r>
            <a:endParaRPr lang="en-US" sz="3200" b="1" dirty="0">
              <a:solidFill>
                <a:srgbClr val="FFC000"/>
              </a:solidFill>
            </a:endParaRPr>
          </a:p>
        </p:txBody>
      </p:sp>
    </p:spTree>
    <p:extLst>
      <p:ext uri="{BB962C8B-B14F-4D97-AF65-F5344CB8AC3E}">
        <p14:creationId xmlns:p14="http://schemas.microsoft.com/office/powerpoint/2010/main" val="2171451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8" name="Picture 8" descr="Photovoltaik im Mehrfamilienhaus I Gemeinschaftsanlage EVG">
            <a:extLst>
              <a:ext uri="{FF2B5EF4-FFF2-40B4-BE49-F238E27FC236}">
                <a16:creationId xmlns:a16="http://schemas.microsoft.com/office/drawing/2014/main" id="{631E5848-F735-B147-632E-806AE1EDDE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78294"/>
            <a:ext cx="7213600" cy="337970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Photovoltaik | Stromvomdach">
            <a:extLst>
              <a:ext uri="{FF2B5EF4-FFF2-40B4-BE49-F238E27FC236}">
                <a16:creationId xmlns:a16="http://schemas.microsoft.com/office/drawing/2014/main" id="{FD545BA3-2BAD-0784-CFD6-A715024B0C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5205" y="3429893"/>
            <a:ext cx="6094413" cy="342810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Photovoltaikanlagen und Solar Anlagen vom Hersteller">
            <a:extLst>
              <a:ext uri="{FF2B5EF4-FFF2-40B4-BE49-F238E27FC236}">
                <a16:creationId xmlns:a16="http://schemas.microsoft.com/office/drawing/2014/main" id="{E6B8DF9D-355E-563C-CF32-A923D68814D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2487"/>
          <a:stretch/>
        </p:blipFill>
        <p:spPr bwMode="auto">
          <a:xfrm>
            <a:off x="6000898" y="0"/>
            <a:ext cx="6189515" cy="3482054"/>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Erneuerbare zum Anfassen“ im Rahmen der Energiewendetage | EnBW">
            <a:extLst>
              <a:ext uri="{FF2B5EF4-FFF2-40B4-BE49-F238E27FC236}">
                <a16:creationId xmlns:a16="http://schemas.microsoft.com/office/drawing/2014/main" id="{1CEA578C-66DD-7DF6-30CF-B1503ED487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6095206" cy="3482054"/>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東伊豆 三筋山 は一筋縄でいかない絶景だった」くまなびのブログ ｜ 僕たちはまだ 本当の日本を知らない。 - みんカラ">
            <a:extLst>
              <a:ext uri="{FF2B5EF4-FFF2-40B4-BE49-F238E27FC236}">
                <a16:creationId xmlns:a16="http://schemas.microsoft.com/office/drawing/2014/main" id="{DA21560F-FFEC-E7E5-12C4-56DA30AC24C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89019" y="2219197"/>
            <a:ext cx="3223758" cy="2417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8461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feld 15">
            <a:extLst>
              <a:ext uri="{FF2B5EF4-FFF2-40B4-BE49-F238E27FC236}">
                <a16:creationId xmlns:a16="http://schemas.microsoft.com/office/drawing/2014/main" id="{E4C3C323-E0AF-407C-99BE-13470DDDB329}"/>
              </a:ext>
            </a:extLst>
          </p:cNvPr>
          <p:cNvSpPr txBox="1"/>
          <p:nvPr/>
        </p:nvSpPr>
        <p:spPr>
          <a:xfrm>
            <a:off x="2060113" y="5336375"/>
            <a:ext cx="887615" cy="461665"/>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CH" sz="2400" dirty="0">
                <a:solidFill>
                  <a:schemeClr val="bg1"/>
                </a:solidFill>
              </a:rPr>
              <a:t>Kohle</a:t>
            </a:r>
            <a:endParaRPr lang="de-CH" dirty="0">
              <a:solidFill>
                <a:schemeClr val="bg1"/>
              </a:solidFill>
            </a:endParaRPr>
          </a:p>
        </p:txBody>
      </p:sp>
      <p:sp>
        <p:nvSpPr>
          <p:cNvPr id="16" name="Title 1">
            <a:extLst>
              <a:ext uri="{FF2B5EF4-FFF2-40B4-BE49-F238E27FC236}">
                <a16:creationId xmlns:a16="http://schemas.microsoft.com/office/drawing/2014/main" id="{68DC545E-BA22-2E20-56EE-7DC350627907}"/>
              </a:ext>
            </a:extLst>
          </p:cNvPr>
          <p:cNvSpPr txBox="1">
            <a:spLocks/>
          </p:cNvSpPr>
          <p:nvPr/>
        </p:nvSpPr>
        <p:spPr>
          <a:xfrm>
            <a:off x="540000" y="432000"/>
            <a:ext cx="11109600" cy="1080000"/>
          </a:xfrm>
          <a:prstGeom prst="rect">
            <a:avLst/>
          </a:prstGeom>
        </p:spPr>
        <p:txBody>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400" dirty="0" err="1"/>
              <a:t>Energieverbrauch</a:t>
            </a:r>
            <a:r>
              <a:rPr lang="en-US" sz="4400" dirty="0"/>
              <a:t> Schweiz (2021)</a:t>
            </a:r>
            <a:endParaRPr lang="en-US" dirty="0"/>
          </a:p>
        </p:txBody>
      </p:sp>
      <p:pic>
        <p:nvPicPr>
          <p:cNvPr id="4" name="Grafik 3">
            <a:extLst>
              <a:ext uri="{FF2B5EF4-FFF2-40B4-BE49-F238E27FC236}">
                <a16:creationId xmlns:a16="http://schemas.microsoft.com/office/drawing/2014/main" id="{96E5FBF7-D93C-AC07-10C2-E5B59FEBE952}"/>
              </a:ext>
            </a:extLst>
          </p:cNvPr>
          <p:cNvPicPr>
            <a:picLocks noChangeAspect="1"/>
          </p:cNvPicPr>
          <p:nvPr/>
        </p:nvPicPr>
        <p:blipFill>
          <a:blip r:embed="rId3"/>
          <a:stretch>
            <a:fillRect/>
          </a:stretch>
        </p:blipFill>
        <p:spPr>
          <a:xfrm>
            <a:off x="540000" y="1267737"/>
            <a:ext cx="7747966" cy="5543803"/>
          </a:xfrm>
          <a:prstGeom prst="rect">
            <a:avLst/>
          </a:prstGeom>
        </p:spPr>
      </p:pic>
      <p:sp>
        <p:nvSpPr>
          <p:cNvPr id="5" name="Textfeld 4">
            <a:extLst>
              <a:ext uri="{FF2B5EF4-FFF2-40B4-BE49-F238E27FC236}">
                <a16:creationId xmlns:a16="http://schemas.microsoft.com/office/drawing/2014/main" id="{80207ED3-0DF5-E4B9-AD04-89894AE2D26F}"/>
              </a:ext>
            </a:extLst>
          </p:cNvPr>
          <p:cNvSpPr txBox="1"/>
          <p:nvPr/>
        </p:nvSpPr>
        <p:spPr>
          <a:xfrm>
            <a:off x="5708124" y="4656631"/>
            <a:ext cx="2286395" cy="461665"/>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CH" sz="2400" dirty="0">
                <a:solidFill>
                  <a:schemeClr val="bg1"/>
                </a:solidFill>
              </a:rPr>
              <a:t>Erdölbrennstoffe</a:t>
            </a:r>
          </a:p>
        </p:txBody>
      </p:sp>
      <p:sp>
        <p:nvSpPr>
          <p:cNvPr id="11" name="Textfeld 10">
            <a:extLst>
              <a:ext uri="{FF2B5EF4-FFF2-40B4-BE49-F238E27FC236}">
                <a16:creationId xmlns:a16="http://schemas.microsoft.com/office/drawing/2014/main" id="{413C03B2-D929-0765-747E-708BF18A31E6}"/>
              </a:ext>
            </a:extLst>
          </p:cNvPr>
          <p:cNvSpPr txBox="1"/>
          <p:nvPr/>
        </p:nvSpPr>
        <p:spPr>
          <a:xfrm>
            <a:off x="6195191" y="3292570"/>
            <a:ext cx="1925527" cy="830997"/>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CH" sz="2400" dirty="0">
                <a:solidFill>
                  <a:schemeClr val="bg1"/>
                </a:solidFill>
              </a:rPr>
              <a:t>Treibstoff:</a:t>
            </a:r>
          </a:p>
          <a:p>
            <a:r>
              <a:rPr lang="de-CH" sz="2400" dirty="0">
                <a:solidFill>
                  <a:schemeClr val="bg1"/>
                </a:solidFill>
              </a:rPr>
              <a:t>Benzin, Diesel</a:t>
            </a:r>
          </a:p>
        </p:txBody>
      </p:sp>
      <p:sp>
        <p:nvSpPr>
          <p:cNvPr id="12" name="Textfeld 11">
            <a:extLst>
              <a:ext uri="{FF2B5EF4-FFF2-40B4-BE49-F238E27FC236}">
                <a16:creationId xmlns:a16="http://schemas.microsoft.com/office/drawing/2014/main" id="{AA6CC4A6-ACE2-F12F-B074-7E9AEB56B16E}"/>
              </a:ext>
            </a:extLst>
          </p:cNvPr>
          <p:cNvSpPr txBox="1"/>
          <p:nvPr/>
        </p:nvSpPr>
        <p:spPr>
          <a:xfrm>
            <a:off x="6803456" y="2768675"/>
            <a:ext cx="646331" cy="461665"/>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CH" sz="2400" dirty="0">
                <a:solidFill>
                  <a:schemeClr val="bg1"/>
                </a:solidFill>
              </a:rPr>
              <a:t>Gas</a:t>
            </a:r>
          </a:p>
        </p:txBody>
      </p:sp>
      <p:sp>
        <p:nvSpPr>
          <p:cNvPr id="13" name="Textfeld 12">
            <a:extLst>
              <a:ext uri="{FF2B5EF4-FFF2-40B4-BE49-F238E27FC236}">
                <a16:creationId xmlns:a16="http://schemas.microsoft.com/office/drawing/2014/main" id="{7B8D78A8-6926-46E7-37DA-135B42C7876C}"/>
              </a:ext>
            </a:extLst>
          </p:cNvPr>
          <p:cNvSpPr txBox="1"/>
          <p:nvPr/>
        </p:nvSpPr>
        <p:spPr>
          <a:xfrm>
            <a:off x="6390333" y="2213972"/>
            <a:ext cx="1516634" cy="461665"/>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CH" sz="2400" dirty="0">
                <a:solidFill>
                  <a:schemeClr val="bg1"/>
                </a:solidFill>
              </a:rPr>
              <a:t>Elektrizität</a:t>
            </a:r>
          </a:p>
        </p:txBody>
      </p:sp>
      <p:sp>
        <p:nvSpPr>
          <p:cNvPr id="14" name="Textfeld 15">
            <a:extLst>
              <a:ext uri="{FF2B5EF4-FFF2-40B4-BE49-F238E27FC236}">
                <a16:creationId xmlns:a16="http://schemas.microsoft.com/office/drawing/2014/main" id="{9647B30B-ABE7-F7AC-3982-8162A4ED2634}"/>
              </a:ext>
            </a:extLst>
          </p:cNvPr>
          <p:cNvSpPr txBox="1"/>
          <p:nvPr/>
        </p:nvSpPr>
        <p:spPr>
          <a:xfrm>
            <a:off x="2212513" y="4837018"/>
            <a:ext cx="887615" cy="461665"/>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CH" sz="2400" dirty="0">
                <a:solidFill>
                  <a:schemeClr val="bg1"/>
                </a:solidFill>
              </a:rPr>
              <a:t>Kohle</a:t>
            </a:r>
            <a:endParaRPr lang="de-CH" dirty="0">
              <a:solidFill>
                <a:schemeClr val="bg1"/>
              </a:solidFill>
            </a:endParaRPr>
          </a:p>
        </p:txBody>
      </p:sp>
      <p:sp>
        <p:nvSpPr>
          <p:cNvPr id="15" name="Ellipse 14">
            <a:extLst>
              <a:ext uri="{FF2B5EF4-FFF2-40B4-BE49-F238E27FC236}">
                <a16:creationId xmlns:a16="http://schemas.microsoft.com/office/drawing/2014/main" id="{F93ADFFA-A3B8-EA74-C9A0-55C9E1A62FFA}"/>
              </a:ext>
            </a:extLst>
          </p:cNvPr>
          <p:cNvSpPr/>
          <p:nvPr/>
        </p:nvSpPr>
        <p:spPr>
          <a:xfrm>
            <a:off x="4679004" y="2732717"/>
            <a:ext cx="3608962" cy="238557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CH"/>
          </a:p>
        </p:txBody>
      </p:sp>
      <p:sp>
        <p:nvSpPr>
          <p:cNvPr id="23" name="Textfeld 23">
            <a:extLst>
              <a:ext uri="{FF2B5EF4-FFF2-40B4-BE49-F238E27FC236}">
                <a16:creationId xmlns:a16="http://schemas.microsoft.com/office/drawing/2014/main" id="{05CB16DC-941A-2813-FBC3-758CCD1D0002}"/>
              </a:ext>
            </a:extLst>
          </p:cNvPr>
          <p:cNvSpPr txBox="1"/>
          <p:nvPr/>
        </p:nvSpPr>
        <p:spPr>
          <a:xfrm>
            <a:off x="8752024" y="2871527"/>
            <a:ext cx="2986292" cy="2246769"/>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2800" b="1" dirty="0">
                <a:solidFill>
                  <a:srgbClr val="FF0000"/>
                </a:solidFill>
              </a:rPr>
              <a:t>60 % der heutigen Gesamtenergie-versorgung wäre zu ersetzen durch zusätzlichen Strom</a:t>
            </a:r>
          </a:p>
        </p:txBody>
      </p:sp>
      <p:sp>
        <p:nvSpPr>
          <p:cNvPr id="25" name="Explosion: 8 Zacken 24">
            <a:extLst>
              <a:ext uri="{FF2B5EF4-FFF2-40B4-BE49-F238E27FC236}">
                <a16:creationId xmlns:a16="http://schemas.microsoft.com/office/drawing/2014/main" id="{70C50C24-40D9-766C-14B1-954547021B95}"/>
              </a:ext>
            </a:extLst>
          </p:cNvPr>
          <p:cNvSpPr/>
          <p:nvPr/>
        </p:nvSpPr>
        <p:spPr>
          <a:xfrm rot="1658414">
            <a:off x="9091417" y="464581"/>
            <a:ext cx="2669313" cy="2302589"/>
          </a:xfrm>
          <a:prstGeom prst="irregularSeal1">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r>
              <a:rPr lang="de-DE" sz="2000" b="1" dirty="0"/>
              <a:t>75% stammt vom Ausland!</a:t>
            </a:r>
            <a:endParaRPr lang="de-CH" sz="2000" b="1" dirty="0" err="1"/>
          </a:p>
        </p:txBody>
      </p:sp>
      <p:sp>
        <p:nvSpPr>
          <p:cNvPr id="26" name="Textfeld 23">
            <a:extLst>
              <a:ext uri="{FF2B5EF4-FFF2-40B4-BE49-F238E27FC236}">
                <a16:creationId xmlns:a16="http://schemas.microsoft.com/office/drawing/2014/main" id="{C557DE09-86AD-D62C-5A20-AB58689FE352}"/>
              </a:ext>
            </a:extLst>
          </p:cNvPr>
          <p:cNvSpPr txBox="1"/>
          <p:nvPr/>
        </p:nvSpPr>
        <p:spPr>
          <a:xfrm>
            <a:off x="7533833" y="6288320"/>
            <a:ext cx="4656580" cy="523220"/>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2800" b="1" dirty="0"/>
              <a:t>Quelle: Bundesamt für Energie</a:t>
            </a:r>
          </a:p>
        </p:txBody>
      </p:sp>
    </p:spTree>
    <p:extLst>
      <p:ext uri="{BB962C8B-B14F-4D97-AF65-F5344CB8AC3E}">
        <p14:creationId xmlns:p14="http://schemas.microsoft.com/office/powerpoint/2010/main" val="2627485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3" grpId="0"/>
      <p:bldP spid="2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75F392EB-75D0-17DE-4EA5-D1B0A735EB01}"/>
              </a:ext>
            </a:extLst>
          </p:cNvPr>
          <p:cNvSpPr/>
          <p:nvPr/>
        </p:nvSpPr>
        <p:spPr>
          <a:xfrm>
            <a:off x="5345082" y="5053120"/>
            <a:ext cx="6508251" cy="1581421"/>
          </a:xfrm>
          <a:prstGeom prst="rect">
            <a:avLst/>
          </a:prstGeom>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path path="circle">
              <a:fillToRect r="100000" b="100000"/>
            </a:path>
            <a:tileRect l="-100000" t="-100000"/>
          </a:gra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nvGrpSpPr>
          <p:cNvPr id="6" name="Gruppieren 5">
            <a:extLst>
              <a:ext uri="{FF2B5EF4-FFF2-40B4-BE49-F238E27FC236}">
                <a16:creationId xmlns:a16="http://schemas.microsoft.com/office/drawing/2014/main" id="{707E495C-406C-06EE-B13F-B215FB5405EF}"/>
              </a:ext>
            </a:extLst>
          </p:cNvPr>
          <p:cNvGrpSpPr/>
          <p:nvPr/>
        </p:nvGrpSpPr>
        <p:grpSpPr>
          <a:xfrm>
            <a:off x="124142" y="1125864"/>
            <a:ext cx="5220941" cy="5732136"/>
            <a:chOff x="-28983" y="1715708"/>
            <a:chExt cx="6289180" cy="3967405"/>
          </a:xfrm>
        </p:grpSpPr>
        <p:pic>
          <p:nvPicPr>
            <p:cNvPr id="7" name="Grafik 6">
              <a:extLst>
                <a:ext uri="{FF2B5EF4-FFF2-40B4-BE49-F238E27FC236}">
                  <a16:creationId xmlns:a16="http://schemas.microsoft.com/office/drawing/2014/main" id="{EAB2A54F-E66F-97AF-4770-1B05CE00649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8983" y="1715708"/>
              <a:ext cx="6289180" cy="3730932"/>
            </a:xfrm>
            <a:prstGeom prst="rect">
              <a:avLst/>
            </a:prstGeom>
          </p:spPr>
        </p:pic>
        <p:sp>
          <p:nvSpPr>
            <p:cNvPr id="8" name="Textfeld 7">
              <a:extLst>
                <a:ext uri="{FF2B5EF4-FFF2-40B4-BE49-F238E27FC236}">
                  <a16:creationId xmlns:a16="http://schemas.microsoft.com/office/drawing/2014/main" id="{C5DD3039-B684-F503-2135-E27EF2111984}"/>
                </a:ext>
              </a:extLst>
            </p:cNvPr>
            <p:cNvSpPr txBox="1"/>
            <p:nvPr/>
          </p:nvSpPr>
          <p:spPr>
            <a:xfrm>
              <a:off x="18472" y="5452281"/>
              <a:ext cx="3134191" cy="230832"/>
            </a:xfrm>
            <a:prstGeom prst="rect">
              <a:avLst/>
            </a:prstGeom>
            <a:noFill/>
          </p:spPr>
          <p:txBody>
            <a:bodyPr wrap="none" rtlCol="0">
              <a:spAutoFit/>
            </a:bodyPr>
            <a:lstStyle/>
            <a:p>
              <a:r>
                <a:rPr lang="de-CH" sz="900" dirty="0">
                  <a:latin typeface="Arial Narrow" panose="020B0606020202030204" pitchFamily="34" charset="0"/>
                </a:rPr>
                <a:t>Quelle: Bundesamt für Energie BFE 2050; Energieperspektiven 2050+</a:t>
              </a:r>
            </a:p>
          </p:txBody>
        </p:sp>
      </p:grpSp>
      <p:sp>
        <p:nvSpPr>
          <p:cNvPr id="9" name="Sprechblase: oval 8">
            <a:extLst>
              <a:ext uri="{FF2B5EF4-FFF2-40B4-BE49-F238E27FC236}">
                <a16:creationId xmlns:a16="http://schemas.microsoft.com/office/drawing/2014/main" id="{2F9A71FC-FE13-5253-7D4B-97CC44275C25}"/>
              </a:ext>
            </a:extLst>
          </p:cNvPr>
          <p:cNvSpPr/>
          <p:nvPr/>
        </p:nvSpPr>
        <p:spPr>
          <a:xfrm flipH="1">
            <a:off x="7125586" y="791679"/>
            <a:ext cx="4970068" cy="4042937"/>
          </a:xfrm>
          <a:prstGeom prst="wedgeEllipseCallout">
            <a:avLst>
              <a:gd name="adj1" fmla="val 61012"/>
              <a:gd name="adj2" fmla="val -11080"/>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10" name="TextBox 28">
            <a:extLst>
              <a:ext uri="{FF2B5EF4-FFF2-40B4-BE49-F238E27FC236}">
                <a16:creationId xmlns:a16="http://schemas.microsoft.com/office/drawing/2014/main" id="{90A900EC-D9EE-51BE-5F44-00D14261EE07}"/>
              </a:ext>
            </a:extLst>
          </p:cNvPr>
          <p:cNvSpPr txBox="1"/>
          <p:nvPr/>
        </p:nvSpPr>
        <p:spPr>
          <a:xfrm>
            <a:off x="5215087" y="1499774"/>
            <a:ext cx="2122184" cy="769441"/>
          </a:xfrm>
          <a:prstGeom prst="rect">
            <a:avLst/>
          </a:prstGeom>
          <a:noFill/>
        </p:spPr>
        <p:txBody>
          <a:bodyPr wrap="none" rtlCol="0">
            <a:spAutoFit/>
          </a:bodyPr>
          <a:lstStyle/>
          <a:p>
            <a:r>
              <a:rPr lang="de-CH" sz="2400" b="1" dirty="0"/>
              <a:t>17 </a:t>
            </a:r>
            <a:r>
              <a:rPr lang="de-CH" sz="2400" b="1" dirty="0" err="1"/>
              <a:t>TWh</a:t>
            </a:r>
            <a:r>
              <a:rPr lang="de-CH" sz="2400" b="1" baseline="-25000" dirty="0" err="1"/>
              <a:t>e</a:t>
            </a:r>
            <a:r>
              <a:rPr lang="de-CH" sz="2400" b="1" baseline="-25000" dirty="0"/>
              <a:t> </a:t>
            </a:r>
            <a:r>
              <a:rPr lang="de-CH" dirty="0"/>
              <a:t>pro Jahr </a:t>
            </a:r>
            <a:endParaRPr lang="de-CH" sz="2400" baseline="-25000" dirty="0"/>
          </a:p>
          <a:p>
            <a:r>
              <a:rPr lang="de-CH" sz="2000" dirty="0"/>
              <a:t>      = plus 30%</a:t>
            </a:r>
          </a:p>
        </p:txBody>
      </p:sp>
      <p:cxnSp>
        <p:nvCxnSpPr>
          <p:cNvPr id="11" name="Straight Connector 23">
            <a:extLst>
              <a:ext uri="{FF2B5EF4-FFF2-40B4-BE49-F238E27FC236}">
                <a16:creationId xmlns:a16="http://schemas.microsoft.com/office/drawing/2014/main" id="{A879AC3C-EE21-0FC1-4986-B26AD7527D3A}"/>
              </a:ext>
            </a:extLst>
          </p:cNvPr>
          <p:cNvCxnSpPr>
            <a:cxnSpLocks/>
          </p:cNvCxnSpPr>
          <p:nvPr/>
        </p:nvCxnSpPr>
        <p:spPr>
          <a:xfrm>
            <a:off x="2659335" y="2358152"/>
            <a:ext cx="3436665" cy="0"/>
          </a:xfrm>
          <a:prstGeom prst="line">
            <a:avLst/>
          </a:prstGeom>
          <a:ln w="28575" cap="sq">
            <a:solidFill>
              <a:schemeClr val="tx1"/>
            </a:solidFill>
            <a:prstDash val="sysDash"/>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2" name="TextBox 28">
            <a:extLst>
              <a:ext uri="{FF2B5EF4-FFF2-40B4-BE49-F238E27FC236}">
                <a16:creationId xmlns:a16="http://schemas.microsoft.com/office/drawing/2014/main" id="{9A511876-EE59-B121-AE42-7AD8F04D092A}"/>
              </a:ext>
            </a:extLst>
          </p:cNvPr>
          <p:cNvSpPr txBox="1"/>
          <p:nvPr/>
        </p:nvSpPr>
        <p:spPr>
          <a:xfrm>
            <a:off x="5389785" y="5043282"/>
            <a:ext cx="6463548" cy="1677382"/>
          </a:xfrm>
          <a:prstGeom prst="rect">
            <a:avLst/>
          </a:prstGeom>
          <a:noFill/>
        </p:spPr>
        <p:txBody>
          <a:bodyPr wrap="square" rtlCol="0">
            <a:spAutoFit/>
          </a:bodyPr>
          <a:lstStyle/>
          <a:p>
            <a:r>
              <a:rPr lang="de-CH" sz="4000" b="1" dirty="0"/>
              <a:t>40 – 60 </a:t>
            </a:r>
            <a:r>
              <a:rPr lang="de-CH" sz="4000" b="1" dirty="0" err="1"/>
              <a:t>TWh</a:t>
            </a:r>
            <a:r>
              <a:rPr lang="de-CH" sz="4000" b="1" baseline="-25000" dirty="0" err="1"/>
              <a:t>e</a:t>
            </a:r>
            <a:r>
              <a:rPr lang="de-CH" sz="4000" b="1" baseline="-25000" dirty="0"/>
              <a:t> </a:t>
            </a:r>
            <a:r>
              <a:rPr lang="de-CH" sz="2700" b="1" dirty="0"/>
              <a:t>pro Jahr </a:t>
            </a:r>
          </a:p>
          <a:p>
            <a:r>
              <a:rPr lang="de-CH" sz="2700" b="1" dirty="0"/>
              <a:t>Zubau erneuerbare Energien</a:t>
            </a:r>
          </a:p>
          <a:p>
            <a:r>
              <a:rPr lang="de-CH" sz="2700" b="1" dirty="0"/>
              <a:t>= mind. </a:t>
            </a:r>
            <a:r>
              <a:rPr lang="de-CH" sz="3600" b="1" dirty="0"/>
              <a:t>+ 60 % </a:t>
            </a:r>
            <a:r>
              <a:rPr lang="de-CH" sz="2700" b="1" dirty="0"/>
              <a:t>des jährlich Strombedarfs</a:t>
            </a:r>
          </a:p>
        </p:txBody>
      </p:sp>
      <p:sp>
        <p:nvSpPr>
          <p:cNvPr id="13" name="TextBox 28">
            <a:extLst>
              <a:ext uri="{FF2B5EF4-FFF2-40B4-BE49-F238E27FC236}">
                <a16:creationId xmlns:a16="http://schemas.microsoft.com/office/drawing/2014/main" id="{F7484CA1-9DCE-60BC-529B-02679762D3E2}"/>
              </a:ext>
            </a:extLst>
          </p:cNvPr>
          <p:cNvSpPr txBox="1"/>
          <p:nvPr/>
        </p:nvSpPr>
        <p:spPr>
          <a:xfrm>
            <a:off x="5215087" y="2587009"/>
            <a:ext cx="2063450" cy="830997"/>
          </a:xfrm>
          <a:prstGeom prst="rect">
            <a:avLst/>
          </a:prstGeom>
          <a:noFill/>
        </p:spPr>
        <p:txBody>
          <a:bodyPr wrap="none" rtlCol="0">
            <a:spAutoFit/>
          </a:bodyPr>
          <a:lstStyle/>
          <a:p>
            <a:r>
              <a:rPr lang="de-CH" sz="2400" b="1" dirty="0"/>
              <a:t>AKW Ersatz</a:t>
            </a:r>
          </a:p>
          <a:p>
            <a:r>
              <a:rPr lang="de-CH" sz="2400" b="1" dirty="0"/>
              <a:t>23 </a:t>
            </a:r>
            <a:r>
              <a:rPr lang="de-CH" sz="2400" b="1" dirty="0" err="1"/>
              <a:t>Twh</a:t>
            </a:r>
            <a:r>
              <a:rPr lang="de-CH" sz="2400" b="1" baseline="-25000" dirty="0" err="1"/>
              <a:t>e</a:t>
            </a:r>
            <a:r>
              <a:rPr lang="de-CH" sz="2400" b="1" baseline="-25000" dirty="0"/>
              <a:t> </a:t>
            </a:r>
            <a:r>
              <a:rPr lang="de-CH" dirty="0"/>
              <a:t>pro Jahr </a:t>
            </a:r>
            <a:endParaRPr lang="de-CH" sz="2400" dirty="0"/>
          </a:p>
        </p:txBody>
      </p:sp>
      <p:cxnSp>
        <p:nvCxnSpPr>
          <p:cNvPr id="14" name="Straight Connector 23">
            <a:extLst>
              <a:ext uri="{FF2B5EF4-FFF2-40B4-BE49-F238E27FC236}">
                <a16:creationId xmlns:a16="http://schemas.microsoft.com/office/drawing/2014/main" id="{0CD76587-33C6-EBA2-7516-ECCAFF0CC6D3}"/>
              </a:ext>
            </a:extLst>
          </p:cNvPr>
          <p:cNvCxnSpPr>
            <a:cxnSpLocks/>
          </p:cNvCxnSpPr>
          <p:nvPr/>
        </p:nvCxnSpPr>
        <p:spPr>
          <a:xfrm>
            <a:off x="5035018" y="1559857"/>
            <a:ext cx="953643" cy="0"/>
          </a:xfrm>
          <a:prstGeom prst="line">
            <a:avLst/>
          </a:prstGeom>
          <a:ln w="28575" cap="sq">
            <a:solidFill>
              <a:schemeClr val="tx1"/>
            </a:solidFill>
            <a:prstDash val="sysDash"/>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5" name="Textfeld 14">
            <a:extLst>
              <a:ext uri="{FF2B5EF4-FFF2-40B4-BE49-F238E27FC236}">
                <a16:creationId xmlns:a16="http://schemas.microsoft.com/office/drawing/2014/main" id="{1DD56443-3A12-7DCD-1FC2-EEEAE2117B9D}"/>
              </a:ext>
            </a:extLst>
          </p:cNvPr>
          <p:cNvSpPr txBox="1"/>
          <p:nvPr/>
        </p:nvSpPr>
        <p:spPr>
          <a:xfrm>
            <a:off x="1721092" y="3973980"/>
            <a:ext cx="1680781" cy="461665"/>
          </a:xfrm>
          <a:prstGeom prst="rect">
            <a:avLst/>
          </a:prstGeom>
          <a:noFill/>
        </p:spPr>
        <p:txBody>
          <a:bodyPr wrap="none" rtlCol="0">
            <a:spAutoFit/>
          </a:bodyPr>
          <a:lstStyle/>
          <a:p>
            <a:r>
              <a:rPr lang="de-CH" sz="2400" dirty="0">
                <a:solidFill>
                  <a:schemeClr val="bg1"/>
                </a:solidFill>
              </a:rPr>
              <a:t>Wasserkraft</a:t>
            </a:r>
          </a:p>
        </p:txBody>
      </p:sp>
      <p:sp>
        <p:nvSpPr>
          <p:cNvPr id="16" name="Textfeld 15">
            <a:extLst>
              <a:ext uri="{FF2B5EF4-FFF2-40B4-BE49-F238E27FC236}">
                <a16:creationId xmlns:a16="http://schemas.microsoft.com/office/drawing/2014/main" id="{552109A8-0E56-8831-589C-93743B738732}"/>
              </a:ext>
            </a:extLst>
          </p:cNvPr>
          <p:cNvSpPr txBox="1"/>
          <p:nvPr/>
        </p:nvSpPr>
        <p:spPr>
          <a:xfrm>
            <a:off x="1736245" y="2787447"/>
            <a:ext cx="1346010" cy="461665"/>
          </a:xfrm>
          <a:prstGeom prst="rect">
            <a:avLst/>
          </a:prstGeom>
          <a:noFill/>
        </p:spPr>
        <p:txBody>
          <a:bodyPr wrap="none" rtlCol="0">
            <a:spAutoFit/>
          </a:bodyPr>
          <a:lstStyle/>
          <a:p>
            <a:r>
              <a:rPr lang="de-CH" sz="2400" dirty="0">
                <a:solidFill>
                  <a:schemeClr val="bg1"/>
                </a:solidFill>
              </a:rPr>
              <a:t>Kernkraft</a:t>
            </a:r>
          </a:p>
        </p:txBody>
      </p:sp>
      <p:sp>
        <p:nvSpPr>
          <p:cNvPr id="17" name="Textfeld 16">
            <a:extLst>
              <a:ext uri="{FF2B5EF4-FFF2-40B4-BE49-F238E27FC236}">
                <a16:creationId xmlns:a16="http://schemas.microsoft.com/office/drawing/2014/main" id="{163F4E22-28FE-A62A-015E-0022AD491C31}"/>
              </a:ext>
            </a:extLst>
          </p:cNvPr>
          <p:cNvSpPr txBox="1"/>
          <p:nvPr/>
        </p:nvSpPr>
        <p:spPr>
          <a:xfrm>
            <a:off x="3461654" y="2292061"/>
            <a:ext cx="1505245" cy="707886"/>
          </a:xfrm>
          <a:prstGeom prst="rect">
            <a:avLst/>
          </a:prstGeom>
          <a:solidFill>
            <a:srgbClr val="00B050">
              <a:alpha val="33000"/>
            </a:srgbClr>
          </a:solidFill>
        </p:spPr>
        <p:txBody>
          <a:bodyPr wrap="square" rtlCol="0">
            <a:spAutoFit/>
          </a:bodyPr>
          <a:lstStyle/>
          <a:p>
            <a:r>
              <a:rPr lang="de-CH" sz="2000" dirty="0">
                <a:solidFill>
                  <a:schemeClr val="bg1"/>
                </a:solidFill>
              </a:rPr>
              <a:t>Erneuerbare </a:t>
            </a:r>
          </a:p>
          <a:p>
            <a:r>
              <a:rPr lang="de-CH" sz="2000" dirty="0">
                <a:solidFill>
                  <a:schemeClr val="bg1"/>
                </a:solidFill>
              </a:rPr>
              <a:t>Energien</a:t>
            </a:r>
          </a:p>
        </p:txBody>
      </p:sp>
      <p:sp>
        <p:nvSpPr>
          <p:cNvPr id="18" name="Textfeld 17">
            <a:extLst>
              <a:ext uri="{FF2B5EF4-FFF2-40B4-BE49-F238E27FC236}">
                <a16:creationId xmlns:a16="http://schemas.microsoft.com/office/drawing/2014/main" id="{0D83C5C0-A2EF-7106-F8EA-2A6479A95008}"/>
              </a:ext>
            </a:extLst>
          </p:cNvPr>
          <p:cNvSpPr txBox="1"/>
          <p:nvPr/>
        </p:nvSpPr>
        <p:spPr>
          <a:xfrm>
            <a:off x="2512927" y="1350307"/>
            <a:ext cx="1040670" cy="461665"/>
          </a:xfrm>
          <a:prstGeom prst="rect">
            <a:avLst/>
          </a:prstGeom>
          <a:solidFill>
            <a:schemeClr val="bg1">
              <a:lumMod val="65000"/>
            </a:schemeClr>
          </a:solidFill>
        </p:spPr>
        <p:txBody>
          <a:bodyPr wrap="none" rtlCol="0">
            <a:spAutoFit/>
          </a:bodyPr>
          <a:lstStyle/>
          <a:p>
            <a:r>
              <a:rPr lang="de-CH" sz="2400" dirty="0">
                <a:solidFill>
                  <a:schemeClr val="bg1"/>
                </a:solidFill>
              </a:rPr>
              <a:t>Import</a:t>
            </a:r>
          </a:p>
        </p:txBody>
      </p:sp>
      <p:cxnSp>
        <p:nvCxnSpPr>
          <p:cNvPr id="19" name="Straight Connector 23">
            <a:extLst>
              <a:ext uri="{FF2B5EF4-FFF2-40B4-BE49-F238E27FC236}">
                <a16:creationId xmlns:a16="http://schemas.microsoft.com/office/drawing/2014/main" id="{8ECAA181-9DE7-4CA5-ADCC-22B9203DC4C3}"/>
              </a:ext>
            </a:extLst>
          </p:cNvPr>
          <p:cNvCxnSpPr>
            <a:cxnSpLocks/>
          </p:cNvCxnSpPr>
          <p:nvPr/>
        </p:nvCxnSpPr>
        <p:spPr>
          <a:xfrm>
            <a:off x="2551996" y="3629999"/>
            <a:ext cx="3436665" cy="0"/>
          </a:xfrm>
          <a:prstGeom prst="line">
            <a:avLst/>
          </a:prstGeom>
          <a:ln w="28575" cap="sq">
            <a:solidFill>
              <a:schemeClr val="tx1"/>
            </a:solidFill>
            <a:prstDash val="sysDash"/>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0" name="TextBox 4">
            <a:extLst>
              <a:ext uri="{FF2B5EF4-FFF2-40B4-BE49-F238E27FC236}">
                <a16:creationId xmlns:a16="http://schemas.microsoft.com/office/drawing/2014/main" id="{7E10880A-5F51-D4EC-9B3E-64420A08570D}"/>
              </a:ext>
            </a:extLst>
          </p:cNvPr>
          <p:cNvSpPr txBox="1"/>
          <p:nvPr/>
        </p:nvSpPr>
        <p:spPr>
          <a:xfrm>
            <a:off x="7994052" y="913307"/>
            <a:ext cx="3276731" cy="4170372"/>
          </a:xfrm>
          <a:prstGeom prst="rect">
            <a:avLst/>
          </a:prstGeom>
          <a:noFill/>
        </p:spPr>
        <p:txBody>
          <a:bodyPr wrap="none" rtlCol="0">
            <a:spAutoFit/>
          </a:bodyPr>
          <a:lstStyle/>
          <a:p>
            <a:endParaRPr lang="de-CH" dirty="0"/>
          </a:p>
          <a:p>
            <a:r>
              <a:rPr lang="de-CH" sz="2400" b="1" dirty="0"/>
              <a:t>+  6 </a:t>
            </a:r>
            <a:r>
              <a:rPr lang="de-CH" sz="2400" b="1" dirty="0" err="1"/>
              <a:t>TWh</a:t>
            </a:r>
            <a:r>
              <a:rPr lang="de-CH" sz="2400" b="1" baseline="-25000" dirty="0" err="1"/>
              <a:t>e</a:t>
            </a:r>
            <a:r>
              <a:rPr lang="de-CH" sz="2400" b="1" baseline="-25000" dirty="0"/>
              <a:t>  </a:t>
            </a:r>
          </a:p>
          <a:p>
            <a:endParaRPr lang="de-CH" dirty="0"/>
          </a:p>
          <a:p>
            <a:r>
              <a:rPr lang="de-CH" sz="2400" b="1" dirty="0"/>
              <a:t>+12 </a:t>
            </a:r>
            <a:r>
              <a:rPr lang="de-CH" sz="2400" b="1" dirty="0" err="1"/>
              <a:t>TWh</a:t>
            </a:r>
            <a:r>
              <a:rPr lang="de-CH" sz="2400" b="1" baseline="-25000" dirty="0" err="1"/>
              <a:t>e</a:t>
            </a:r>
            <a:endParaRPr lang="de-CH" sz="2400" b="1" dirty="0"/>
          </a:p>
          <a:p>
            <a:endParaRPr lang="de-CH" sz="1400" dirty="0"/>
          </a:p>
          <a:p>
            <a:r>
              <a:rPr lang="de-CH" sz="2400" b="1" dirty="0"/>
              <a:t>+  9 </a:t>
            </a:r>
            <a:r>
              <a:rPr lang="de-CH" sz="2400" b="1" dirty="0" err="1"/>
              <a:t>TWh</a:t>
            </a:r>
            <a:r>
              <a:rPr lang="de-CH" sz="2400" b="1" baseline="-25000" dirty="0" err="1"/>
              <a:t>e</a:t>
            </a:r>
            <a:endParaRPr lang="de-CH" sz="2400" b="1" dirty="0"/>
          </a:p>
          <a:p>
            <a:r>
              <a:rPr lang="de-CH" sz="1100" dirty="0"/>
              <a:t>______________________________</a:t>
            </a:r>
            <a:endParaRPr lang="de-CH" sz="2400" dirty="0"/>
          </a:p>
          <a:p>
            <a:r>
              <a:rPr lang="de-CH" sz="2400" b="1" dirty="0"/>
              <a:t>+ 27 </a:t>
            </a:r>
            <a:r>
              <a:rPr lang="de-CH" sz="2400" b="1" dirty="0" err="1"/>
              <a:t>TWH</a:t>
            </a:r>
            <a:r>
              <a:rPr lang="de-CH" sz="2400" b="1" baseline="-25000" dirty="0" err="1"/>
              <a:t>e</a:t>
            </a:r>
            <a:r>
              <a:rPr lang="de-CH" sz="2400" b="1" baseline="-25000" dirty="0"/>
              <a:t> </a:t>
            </a:r>
            <a:r>
              <a:rPr lang="de-CH" sz="2400" b="1" dirty="0"/>
              <a:t>Total</a:t>
            </a:r>
            <a:endParaRPr lang="de-CH" sz="2400" b="1" baseline="-25000" dirty="0"/>
          </a:p>
          <a:p>
            <a:r>
              <a:rPr lang="de-CH" sz="2400" b="1" u="sng" dirty="0"/>
              <a:t>-  10 </a:t>
            </a:r>
            <a:r>
              <a:rPr lang="de-CH" sz="2400" b="1" u="sng" dirty="0" err="1"/>
              <a:t>TWh</a:t>
            </a:r>
            <a:r>
              <a:rPr lang="de-CH" sz="2400" b="1" u="sng" baseline="-25000" dirty="0" err="1"/>
              <a:t>e</a:t>
            </a:r>
            <a:r>
              <a:rPr lang="de-CH" sz="2400" b="1" u="sng" baseline="-25000" dirty="0"/>
              <a:t> </a:t>
            </a:r>
            <a:r>
              <a:rPr lang="de-CH" sz="2400" b="1" u="sng" dirty="0"/>
              <a:t>Einsparungen</a:t>
            </a:r>
          </a:p>
          <a:p>
            <a:r>
              <a:rPr lang="de-CH" sz="2400" b="1" dirty="0"/>
              <a:t>+ 17 </a:t>
            </a:r>
            <a:r>
              <a:rPr lang="de-CH" sz="2400" b="1" dirty="0" err="1"/>
              <a:t>TWH</a:t>
            </a:r>
            <a:r>
              <a:rPr lang="de-CH" sz="2400" b="1" baseline="-25000" dirty="0" err="1"/>
              <a:t>e</a:t>
            </a:r>
            <a:r>
              <a:rPr lang="de-CH" sz="2400" b="1" baseline="-25000" dirty="0"/>
              <a:t> </a:t>
            </a:r>
            <a:r>
              <a:rPr lang="de-CH" sz="2400" b="1" dirty="0"/>
              <a:t>zusätzlicher </a:t>
            </a:r>
          </a:p>
          <a:p>
            <a:r>
              <a:rPr lang="de-CH" sz="2400" b="1" dirty="0"/>
              <a:t>	       Strombedarf</a:t>
            </a:r>
          </a:p>
          <a:p>
            <a:r>
              <a:rPr lang="de-CH" sz="2400" b="1" baseline="-25000" dirty="0"/>
              <a:t>               	</a:t>
            </a:r>
            <a:r>
              <a:rPr lang="de-CH" sz="2400" b="1" dirty="0"/>
              <a:t>       bis 2050</a:t>
            </a:r>
            <a:endParaRPr lang="de-CH" sz="2400" b="1" baseline="-25000" dirty="0"/>
          </a:p>
          <a:p>
            <a:endParaRPr lang="de-CH" baseline="-25000" dirty="0"/>
          </a:p>
        </p:txBody>
      </p:sp>
      <p:pic>
        <p:nvPicPr>
          <p:cNvPr id="21" name="Grafik 20">
            <a:extLst>
              <a:ext uri="{FF2B5EF4-FFF2-40B4-BE49-F238E27FC236}">
                <a16:creationId xmlns:a16="http://schemas.microsoft.com/office/drawing/2014/main" id="{D8A70581-AA75-8DF4-5D2F-7C13CE52B31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339310" y="1259168"/>
            <a:ext cx="1807648" cy="476932"/>
          </a:xfrm>
          <a:prstGeom prst="rect">
            <a:avLst/>
          </a:prstGeom>
        </p:spPr>
      </p:pic>
      <p:pic>
        <p:nvPicPr>
          <p:cNvPr id="22" name="Grafik 21">
            <a:extLst>
              <a:ext uri="{FF2B5EF4-FFF2-40B4-BE49-F238E27FC236}">
                <a16:creationId xmlns:a16="http://schemas.microsoft.com/office/drawing/2014/main" id="{95D0290D-DCA3-0A64-6E4E-95069FAFB06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429042" y="1807088"/>
            <a:ext cx="1215453" cy="562607"/>
          </a:xfrm>
          <a:prstGeom prst="rect">
            <a:avLst/>
          </a:prstGeom>
        </p:spPr>
      </p:pic>
      <p:pic>
        <p:nvPicPr>
          <p:cNvPr id="23" name="Grafik 22">
            <a:extLst>
              <a:ext uri="{FF2B5EF4-FFF2-40B4-BE49-F238E27FC236}">
                <a16:creationId xmlns:a16="http://schemas.microsoft.com/office/drawing/2014/main" id="{780FE313-DEF8-2A80-B5EB-00677C8401C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312390" y="2383126"/>
            <a:ext cx="2630056" cy="544711"/>
          </a:xfrm>
          <a:prstGeom prst="rect">
            <a:avLst/>
          </a:prstGeom>
        </p:spPr>
      </p:pic>
      <p:pic>
        <p:nvPicPr>
          <p:cNvPr id="24" name="Grafik 23">
            <a:extLst>
              <a:ext uri="{FF2B5EF4-FFF2-40B4-BE49-F238E27FC236}">
                <a16:creationId xmlns:a16="http://schemas.microsoft.com/office/drawing/2014/main" id="{86E5B46F-940A-06E6-740B-1C197F1FF40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312390" y="1807088"/>
            <a:ext cx="1175777" cy="544242"/>
          </a:xfrm>
          <a:prstGeom prst="rect">
            <a:avLst/>
          </a:prstGeom>
        </p:spPr>
      </p:pic>
      <p:sp>
        <p:nvSpPr>
          <p:cNvPr id="25" name="Title 1">
            <a:extLst>
              <a:ext uri="{FF2B5EF4-FFF2-40B4-BE49-F238E27FC236}">
                <a16:creationId xmlns:a16="http://schemas.microsoft.com/office/drawing/2014/main" id="{8FA4231E-7BC2-61C8-0176-6FBCEFF9CD84}"/>
              </a:ext>
            </a:extLst>
          </p:cNvPr>
          <p:cNvSpPr txBox="1">
            <a:spLocks/>
          </p:cNvSpPr>
          <p:nvPr/>
        </p:nvSpPr>
        <p:spPr>
          <a:xfrm>
            <a:off x="540000" y="432000"/>
            <a:ext cx="11109600" cy="1080000"/>
          </a:xfrm>
          <a:prstGeom prst="rect">
            <a:avLst/>
          </a:prstGeom>
        </p:spPr>
        <p:txBody>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400" dirty="0" err="1"/>
              <a:t>Stromproduktion</a:t>
            </a:r>
            <a:r>
              <a:rPr lang="en-US" sz="4400" dirty="0"/>
              <a:t> bis 2050</a:t>
            </a:r>
            <a:endParaRPr lang="en-US" dirty="0"/>
          </a:p>
        </p:txBody>
      </p:sp>
    </p:spTree>
    <p:extLst>
      <p:ext uri="{BB962C8B-B14F-4D97-AF65-F5344CB8AC3E}">
        <p14:creationId xmlns:p14="http://schemas.microsoft.com/office/powerpoint/2010/main" val="1613283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p:bldP spid="12" grpId="0"/>
      <p:bldP spid="13" grpId="0"/>
      <p:bldP spid="20"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3.3|26.1|18.9"/>
</p:tagLst>
</file>

<file path=ppt/tags/tag2.xml><?xml version="1.0" encoding="utf-8"?>
<p:tagLst xmlns:a="http://schemas.openxmlformats.org/drawingml/2006/main" xmlns:r="http://schemas.openxmlformats.org/officeDocument/2006/relationships" xmlns:p="http://schemas.openxmlformats.org/presentationml/2006/main">
  <p:tag name="TIMING" val="|13.3|26.1|18.9"/>
</p:tagLst>
</file>

<file path=ppt/tags/tag3.xml><?xml version="1.0" encoding="utf-8"?>
<p:tagLst xmlns:a="http://schemas.openxmlformats.org/drawingml/2006/main" xmlns:r="http://schemas.openxmlformats.org/officeDocument/2006/relationships" xmlns:p="http://schemas.openxmlformats.org/presentationml/2006/main">
  <p:tag name="TIMING" val="|8.3|13.3|16.4|13.8"/>
</p:tagLst>
</file>

<file path=ppt/tags/tag4.xml><?xml version="1.0" encoding="utf-8"?>
<p:tagLst xmlns:a="http://schemas.openxmlformats.org/drawingml/2006/main" xmlns:r="http://schemas.openxmlformats.org/officeDocument/2006/relationships" xmlns:p="http://schemas.openxmlformats.org/presentationml/2006/main">
  <p:tag name="TIMING" val="|13.3|26.1|18.9"/>
</p:tagLst>
</file>

<file path=ppt/tags/tag5.xml><?xml version="1.0" encoding="utf-8"?>
<p:tagLst xmlns:a="http://schemas.openxmlformats.org/drawingml/2006/main" xmlns:r="http://schemas.openxmlformats.org/officeDocument/2006/relationships" xmlns:p="http://schemas.openxmlformats.org/presentationml/2006/main">
  <p:tag name="TIMING" val="|2.8|6.1|18.7|5.3|14.6"/>
</p:tagLst>
</file>

<file path=ppt/tags/tag6.xml><?xml version="1.0" encoding="utf-8"?>
<p:tagLst xmlns:a="http://schemas.openxmlformats.org/drawingml/2006/main" xmlns:r="http://schemas.openxmlformats.org/officeDocument/2006/relationships" xmlns:p="http://schemas.openxmlformats.org/presentationml/2006/main">
  <p:tag name="TIMING" val="|1.8|9.1"/>
</p:tagLst>
</file>

<file path=ppt/tags/tag7.xml><?xml version="1.0" encoding="utf-8"?>
<p:tagLst xmlns:a="http://schemas.openxmlformats.org/drawingml/2006/main" xmlns:r="http://schemas.openxmlformats.org/officeDocument/2006/relationships" xmlns:p="http://schemas.openxmlformats.org/presentationml/2006/main">
  <p:tag name="TIMING" val="|21.7"/>
</p:tagLst>
</file>

<file path=ppt/tags/tag8.xml><?xml version="1.0" encoding="utf-8"?>
<p:tagLst xmlns:a="http://schemas.openxmlformats.org/drawingml/2006/main" xmlns:r="http://schemas.openxmlformats.org/officeDocument/2006/relationships" xmlns:p="http://schemas.openxmlformats.org/presentationml/2006/main">
  <p:tag name="TIMING" val="|11.4|9.8|53.6"/>
</p:tagLst>
</file>

<file path=ppt/theme/theme1.xml><?xml version="1.0" encoding="utf-8"?>
<a:theme xmlns:a="http://schemas.openxmlformats.org/drawingml/2006/main" name="PRESENTATIONLOAD">
  <a:themeElements>
    <a:clrScheme name="PL Styleguide">
      <a:dk1>
        <a:sysClr val="windowText" lastClr="000000"/>
      </a:dk1>
      <a:lt1>
        <a:sysClr val="window" lastClr="FFFFFF"/>
      </a:lt1>
      <a:dk2>
        <a:srgbClr val="2C3E50"/>
      </a:dk2>
      <a:lt2>
        <a:srgbClr val="FFFFFF"/>
      </a:lt2>
      <a:accent1>
        <a:srgbClr val="3498DB"/>
      </a:accent1>
      <a:accent2>
        <a:srgbClr val="C8303F"/>
      </a:accent2>
      <a:accent3>
        <a:srgbClr val="9BBB59"/>
      </a:accent3>
      <a:accent4>
        <a:srgbClr val="FFC000"/>
      </a:accent4>
      <a:accent5>
        <a:srgbClr val="814993"/>
      </a:accent5>
      <a:accent6>
        <a:srgbClr val="45B1CB"/>
      </a:accent6>
      <a:hlink>
        <a:srgbClr val="7F7F7F"/>
      </a:hlink>
      <a:folHlink>
        <a:srgbClr val="7F7F7F"/>
      </a:folHlink>
    </a:clrScheme>
    <a:fontScheme name="PL Styleguide">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lIns="36000" tIns="36000" rIns="36000" bIns="36000" rtlCol="0" anchor="ctr"/>
      <a:lstStyle>
        <a:defPPr algn="ctr">
          <a:lnSpc>
            <a:spcPct val="90000"/>
          </a:lnSpc>
          <a:spcAft>
            <a:spcPts val="1000"/>
          </a:spcAft>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bg1">
              <a:lumMod val="65000"/>
            </a:schemeClr>
          </a:solidFill>
          <a:tailEnd type="none"/>
        </a:ln>
      </a:spPr>
      <a:bodyPr/>
      <a:lstStyle/>
      <a:style>
        <a:lnRef idx="1">
          <a:schemeClr val="accent1"/>
        </a:lnRef>
        <a:fillRef idx="0">
          <a:schemeClr val="accent1"/>
        </a:fillRef>
        <a:effectRef idx="0">
          <a:schemeClr val="accent1"/>
        </a:effectRef>
        <a:fontRef idx="minor">
          <a:schemeClr val="tx1"/>
        </a:fontRef>
      </a:style>
    </a:lnDef>
    <a:txDef>
      <a:spPr>
        <a:solidFill>
          <a:schemeClr val="bg1"/>
        </a:solidFill>
      </a:spPr>
      <a:bodyPr wrap="square" lIns="0" tIns="0" rIns="0" bIns="0" rtlCol="0">
        <a:noAutofit/>
      </a:bodyPr>
      <a:lstStyle>
        <a:defPPr>
          <a:lnSpc>
            <a:spcPct val="90000"/>
          </a:lnSpc>
          <a:spcAft>
            <a:spcPts val="1000"/>
          </a:spcAft>
          <a:defRPr dirty="0" err="1" smtClean="0"/>
        </a:defPPr>
      </a:lstStyle>
    </a:txDef>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2339</Words>
  <Application>Microsoft Office PowerPoint</Application>
  <PresentationFormat>Benutzerdefiniert</PresentationFormat>
  <Paragraphs>220</Paragraphs>
  <Slides>21</Slides>
  <Notes>16</Notes>
  <HiddenSlides>0</HiddenSlides>
  <MMClips>0</MMClips>
  <ScaleCrop>false</ScaleCrop>
  <HeadingPairs>
    <vt:vector size="6" baseType="variant">
      <vt:variant>
        <vt:lpstr>Verwendete Schriftarten</vt:lpstr>
      </vt:variant>
      <vt:variant>
        <vt:i4>9</vt:i4>
      </vt:variant>
      <vt:variant>
        <vt:lpstr>Design</vt:lpstr>
      </vt:variant>
      <vt:variant>
        <vt:i4>1</vt:i4>
      </vt:variant>
      <vt:variant>
        <vt:lpstr>Folientitel</vt:lpstr>
      </vt:variant>
      <vt:variant>
        <vt:i4>21</vt:i4>
      </vt:variant>
    </vt:vector>
  </HeadingPairs>
  <TitlesOfParts>
    <vt:vector size="31" baseType="lpstr">
      <vt:lpstr>arial</vt:lpstr>
      <vt:lpstr>Calibri</vt:lpstr>
      <vt:lpstr>Symbol</vt:lpstr>
      <vt:lpstr>Calibri Light</vt:lpstr>
      <vt:lpstr>arial</vt:lpstr>
      <vt:lpstr>Bebas Neue</vt:lpstr>
      <vt:lpstr>ZSAGH J+ Myriad Pro</vt:lpstr>
      <vt:lpstr>Wingdings</vt:lpstr>
      <vt:lpstr>Arial Narrow</vt:lpstr>
      <vt:lpstr>PRESENTATIONLOAD</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Alexander Haslimann</dc:creator>
  <cp:lastModifiedBy>Alexander Haslimann</cp:lastModifiedBy>
  <cp:revision>51</cp:revision>
  <dcterms:created xsi:type="dcterms:W3CDTF">2019-09-16T09:08:22Z</dcterms:created>
  <dcterms:modified xsi:type="dcterms:W3CDTF">2023-05-25T17:05:23Z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252b3bc6-8026-4293-9cb6-21fda05b8bd6_Enabled">
    <vt:lpwstr>true</vt:lpwstr>
  </property>
  <property fmtid="{D5CDD505-2E9C-101B-9397-08002B2CF9AE}" pid="3" name="MSIP_Label_252b3bc6-8026-4293-9cb6-21fda05b8bd6_SetDate">
    <vt:lpwstr>2023-05-13T11:15:43Z</vt:lpwstr>
  </property>
  <property fmtid="{D5CDD505-2E9C-101B-9397-08002B2CF9AE}" pid="4" name="MSIP_Label_252b3bc6-8026-4293-9cb6-21fda05b8bd6_Method">
    <vt:lpwstr>Privileged</vt:lpwstr>
  </property>
  <property fmtid="{D5CDD505-2E9C-101B-9397-08002B2CF9AE}" pid="5" name="MSIP_Label_252b3bc6-8026-4293-9cb6-21fda05b8bd6_Name">
    <vt:lpwstr>Public PC0</vt:lpwstr>
  </property>
  <property fmtid="{D5CDD505-2E9C-101B-9397-08002B2CF9AE}" pid="6" name="MSIP_Label_252b3bc6-8026-4293-9cb6-21fda05b8bd6_SiteId">
    <vt:lpwstr>2bd9f75f-65ba-4be9-8970-9f62d5727dd6</vt:lpwstr>
  </property>
  <property fmtid="{D5CDD505-2E9C-101B-9397-08002B2CF9AE}" pid="7" name="MSIP_Label_252b3bc6-8026-4293-9cb6-21fda05b8bd6_ActionId">
    <vt:lpwstr>2f92008b-b391-4899-a31f-f669d90c66e1</vt:lpwstr>
  </property>
  <property fmtid="{D5CDD505-2E9C-101B-9397-08002B2CF9AE}" pid="8" name="MSIP_Label_252b3bc6-8026-4293-9cb6-21fda05b8bd6_ContentBits">
    <vt:lpwstr>0</vt:lpwstr>
  </property>
</Properties>
</file>